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439" r:id="rId3"/>
    <p:sldId id="442" r:id="rId4"/>
    <p:sldId id="443" r:id="rId5"/>
    <p:sldId id="441" r:id="rId6"/>
    <p:sldId id="440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D6D2C8"/>
    <a:srgbClr val="E4F3FF"/>
    <a:srgbClr val="F1FFFF"/>
    <a:srgbClr val="FEFFE9"/>
    <a:srgbClr val="999933"/>
    <a:srgbClr val="FCFFF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0929"/>
  </p:normalViewPr>
  <p:slideViewPr>
    <p:cSldViewPr>
      <p:cViewPr varScale="1">
        <p:scale>
          <a:sx n="103" d="100"/>
          <a:sy n="103" d="100"/>
        </p:scale>
        <p:origin x="19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3BF69F-E9CD-46F0-B525-06D961F65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914CB-2A52-4FE3-A96D-EC42D648E59B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8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42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25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676400"/>
            <a:ext cx="7239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50800" dist="40161" dir="1106097" algn="ctr" rotWithShape="0">
                    <a:schemeClr val="tx1">
                      <a:alpha val="64999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7239000" cy="2895600"/>
          </a:xfrm>
        </p:spPr>
        <p:txBody>
          <a:bodyPr/>
          <a:lstStyle>
            <a:lvl1pPr marL="0" indent="0">
              <a:buFont typeface="Times"/>
              <a:buNone/>
              <a:defRPr sz="2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8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19431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6769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18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6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1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68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12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65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56796" dir="1593903" algn="ctr" rotWithShape="0">
                    <a:schemeClr val="tx1">
                      <a:alpha val="64999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5240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95325" y="-87947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aseline="-25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33"/>
        </a:buClr>
        <a:buFont typeface="Times"/>
        <a:buChar char="•"/>
        <a:defRPr sz="20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tk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335605"/>
            <a:ext cx="6324600" cy="3581401"/>
          </a:xfrm>
          <a:effectLst>
            <a:outerShdw blurRad="50800" dist="17961" dir="18900000" algn="ctr" rotWithShape="0">
              <a:schemeClr val="tx1">
                <a:alpha val="64999"/>
              </a:schemeClr>
            </a:outerShdw>
          </a:effectLst>
        </p:spPr>
        <p:txBody>
          <a:bodyPr/>
          <a:lstStyle/>
          <a:p>
            <a:r>
              <a:rPr lang="en-US" sz="5400" dirty="0" err="1" smtClean="0">
                <a:latin typeface="Calibri" panose="020F0502020204030204" pitchFamily="34" charset="0"/>
              </a:rPr>
              <a:t>Kitware</a:t>
            </a:r>
            <a:r>
              <a:rPr lang="en-US" sz="5400" dirty="0">
                <a:latin typeface="Calibri" panose="020F0502020204030204" pitchFamily="34" charset="0"/>
              </a:rPr>
              <a:t/>
            </a:r>
            <a:br>
              <a:rPr lang="en-US" sz="5400" dirty="0">
                <a:latin typeface="Calibri" panose="020F0502020204030204" pitchFamily="34" charset="0"/>
              </a:rPr>
            </a:br>
            <a:r>
              <a:rPr lang="en-US" sz="4000" b="0" dirty="0" smtClean="0">
                <a:latin typeface="Calibri" panose="020F0502020204030204" pitchFamily="34" charset="0"/>
              </a:rPr>
              <a:t>IODA Mid-Term Review</a:t>
            </a:r>
            <a:r>
              <a:rPr lang="en-US" sz="2800" b="0" dirty="0" smtClean="0">
                <a:latin typeface="Calibri" panose="020F0502020204030204" pitchFamily="34" charset="0"/>
              </a:rPr>
              <a:t/>
            </a:r>
            <a:br>
              <a:rPr lang="en-US" sz="2800" b="0" dirty="0" smtClean="0">
                <a:latin typeface="Calibri" panose="020F0502020204030204" pitchFamily="34" charset="0"/>
              </a:rPr>
            </a:br>
            <a:r>
              <a:rPr lang="en-US" sz="2800" b="0" dirty="0">
                <a:latin typeface="Calibri" panose="020F0502020204030204" pitchFamily="34" charset="0"/>
              </a:rPr>
              <a:t/>
            </a:r>
            <a:br>
              <a:rPr lang="en-US" sz="2800" b="0" dirty="0">
                <a:latin typeface="Calibri" panose="020F0502020204030204" pitchFamily="34" charset="0"/>
              </a:rPr>
            </a:br>
            <a:r>
              <a:rPr lang="en-US" sz="2800" b="0" dirty="0" smtClean="0">
                <a:latin typeface="Calibri" panose="020F0502020204030204" pitchFamily="34" charset="0"/>
              </a:rPr>
              <a:t/>
            </a:r>
            <a:br>
              <a:rPr lang="en-US" sz="2800" b="0" dirty="0" smtClean="0">
                <a:latin typeface="Calibri" panose="020F0502020204030204" pitchFamily="34" charset="0"/>
              </a:rPr>
            </a:br>
            <a:r>
              <a:rPr lang="en-US" sz="2000" b="0" dirty="0">
                <a:effectLst/>
                <a:latin typeface="Calibri" panose="020F0502020204030204" pitchFamily="34" charset="0"/>
                <a:ea typeface="+mn-ea"/>
                <a:cs typeface="+mn-cs"/>
              </a:rPr>
              <a:t>Julien </a:t>
            </a:r>
            <a:r>
              <a:rPr lang="en-US" sz="2000" b="0" dirty="0" err="1">
                <a:effectLst/>
                <a:latin typeface="Calibri" panose="020F0502020204030204" pitchFamily="34" charset="0"/>
                <a:ea typeface="+mn-ea"/>
                <a:cs typeface="+mn-cs"/>
              </a:rPr>
              <a:t>Jomier</a:t>
            </a:r>
            <a:r>
              <a:rPr lang="en-US" sz="2000" b="0" dirty="0">
                <a:effectLst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n-US" sz="2000" b="0" dirty="0" err="1" smtClean="0">
                <a:effectLst/>
                <a:latin typeface="Calibri" panose="020F0502020204030204" pitchFamily="34" charset="0"/>
                <a:ea typeface="+mn-ea"/>
                <a:cs typeface="+mn-cs"/>
              </a:rPr>
              <a:t>Kitware</a:t>
            </a:r>
            <a:r>
              <a:rPr lang="en-US" sz="2800" b="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sz="2000" b="0" dirty="0">
                <a:effectLst/>
                <a:latin typeface="Calibri" panose="020F0502020204030204" pitchFamily="34" charset="0"/>
              </a:rPr>
              <a:t>SAS</a:t>
            </a:r>
            <a:r>
              <a:rPr lang="en-US" sz="2800" b="0" dirty="0">
                <a:effectLst/>
                <a:latin typeface="Calibri" panose="020F0502020204030204" pitchFamily="34" charset="0"/>
              </a:rPr>
              <a:t/>
            </a:r>
            <a:br>
              <a:rPr lang="en-US" sz="2800" b="0" dirty="0">
                <a:effectLst/>
                <a:latin typeface="Calibri" panose="020F0502020204030204" pitchFamily="34" charset="0"/>
              </a:rPr>
            </a:br>
            <a:r>
              <a:rPr lang="en-US" sz="2000" b="0" dirty="0">
                <a:effectLst/>
                <a:latin typeface="Calibri" panose="020F0502020204030204" pitchFamily="34" charset="0"/>
                <a:ea typeface="+mn-ea"/>
                <a:cs typeface="+mn-cs"/>
              </a:rPr>
              <a:t>julien.jomier@kitware.com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Kitware</a:t>
            </a:r>
            <a:r>
              <a:rPr lang="en-US" sz="2400" dirty="0" smtClean="0"/>
              <a:t> develops post-processing open-source tools</a:t>
            </a:r>
          </a:p>
          <a:p>
            <a:pPr lvl="1"/>
            <a:r>
              <a:rPr lang="en-US" sz="2400" dirty="0" err="1" smtClean="0"/>
              <a:t>ParaView</a:t>
            </a:r>
            <a:r>
              <a:rPr lang="en-US" sz="2400" dirty="0" smtClean="0"/>
              <a:t> (www.paraview.org)</a:t>
            </a:r>
          </a:p>
          <a:p>
            <a:pPr lvl="1"/>
            <a:r>
              <a:rPr lang="en-US" sz="2400" dirty="0" smtClean="0"/>
              <a:t>The Visualization Toolkit (</a:t>
            </a:r>
            <a:r>
              <a:rPr lang="en-US" sz="2400" dirty="0" smtClean="0">
                <a:hlinkClick r:id="rId2"/>
              </a:rPr>
              <a:t>www.vtk.org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Computational </a:t>
            </a:r>
            <a:r>
              <a:rPr lang="en-US" sz="2400" smtClean="0"/>
              <a:t>Model Builder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7304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4433456"/>
            <a:ext cx="266357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695" y="304800"/>
            <a:ext cx="3306070" cy="9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391353" y="1282031"/>
            <a:ext cx="8580063" cy="16559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latin typeface="+mn-lt"/>
                <a:ea typeface="Ubuntu"/>
                <a:cs typeface="Ubuntu"/>
                <a:sym typeface="Ubuntu"/>
              </a:rPr>
              <a:t>ParaView is an </a:t>
            </a:r>
            <a:r>
              <a:rPr lang="en" sz="2000" b="1" dirty="0">
                <a:latin typeface="+mn-lt"/>
                <a:ea typeface="Ubuntu"/>
                <a:cs typeface="Ubuntu"/>
                <a:sym typeface="Ubuntu"/>
              </a:rPr>
              <a:t>open-source</a:t>
            </a:r>
            <a:r>
              <a:rPr lang="en" sz="2000" dirty="0">
                <a:latin typeface="+mn-lt"/>
                <a:ea typeface="Ubuntu"/>
                <a:cs typeface="Ubuntu"/>
                <a:sym typeface="Ubuntu"/>
              </a:rPr>
              <a:t>, </a:t>
            </a:r>
            <a:r>
              <a:rPr lang="en" sz="2000" b="1" dirty="0">
                <a:latin typeface="+mn-lt"/>
                <a:ea typeface="Ubuntu"/>
                <a:cs typeface="Ubuntu"/>
                <a:sym typeface="Ubuntu"/>
              </a:rPr>
              <a:t>multi-platform</a:t>
            </a:r>
            <a:r>
              <a:rPr lang="en" sz="2000" dirty="0">
                <a:latin typeface="+mn-lt"/>
                <a:ea typeface="Ubuntu"/>
                <a:cs typeface="Ubuntu"/>
                <a:sym typeface="Ubuntu"/>
              </a:rPr>
              <a:t>, </a:t>
            </a:r>
            <a:r>
              <a:rPr lang="en" sz="2000" b="1" dirty="0">
                <a:latin typeface="+mn-lt"/>
                <a:ea typeface="Ubuntu"/>
                <a:cs typeface="Ubuntu"/>
                <a:sym typeface="Ubuntu"/>
              </a:rPr>
              <a:t>data analysis and visualization</a:t>
            </a:r>
            <a:r>
              <a:rPr lang="en" sz="2000" dirty="0">
                <a:latin typeface="+mn-lt"/>
                <a:ea typeface="Ubuntu"/>
                <a:cs typeface="Ubuntu"/>
                <a:sym typeface="Ubuntu"/>
              </a:rPr>
              <a:t> application for analyzing </a:t>
            </a:r>
            <a:r>
              <a:rPr lang="en" sz="2000" b="1" dirty="0">
                <a:latin typeface="+mn-lt"/>
                <a:ea typeface="Ubuntu"/>
                <a:cs typeface="Ubuntu"/>
                <a:sym typeface="Ubuntu"/>
              </a:rPr>
              <a:t>extremely large datasets</a:t>
            </a:r>
            <a:r>
              <a:rPr lang="en" sz="2000" dirty="0">
                <a:latin typeface="+mn-lt"/>
                <a:ea typeface="Ubuntu"/>
                <a:cs typeface="Ubuntu"/>
                <a:sym typeface="Ubuntu"/>
              </a:rPr>
              <a:t> using distributed </a:t>
            </a:r>
            <a:r>
              <a:rPr lang="en" sz="2000" dirty="0" smtClean="0">
                <a:latin typeface="+mn-lt"/>
                <a:ea typeface="Ubuntu"/>
                <a:cs typeface="Ubuntu"/>
                <a:sym typeface="Ubuntu"/>
              </a:rPr>
              <a:t>memory computing resources</a:t>
            </a:r>
            <a:r>
              <a:rPr lang="en" sz="2000" dirty="0">
                <a:latin typeface="+mn-lt"/>
                <a:ea typeface="Ubuntu"/>
                <a:cs typeface="Ubuntu"/>
                <a:sym typeface="Ubuntu"/>
              </a:rPr>
              <a:t>.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8587" y="4390538"/>
            <a:ext cx="2886824" cy="220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4051" y="4390538"/>
            <a:ext cx="2306549" cy="217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5400" y="2819400"/>
            <a:ext cx="29718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53000" y="2819400"/>
            <a:ext cx="29718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9982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Computational Model Builder</a:t>
            </a:r>
            <a:endParaRPr lang="en-US" dirty="0"/>
          </a:p>
        </p:txBody>
      </p:sp>
      <p:sp>
        <p:nvSpPr>
          <p:cNvPr id="11" name="Shape 103"/>
          <p:cNvSpPr txBox="1"/>
          <p:nvPr/>
        </p:nvSpPr>
        <p:spPr>
          <a:xfrm>
            <a:off x="381001" y="1600200"/>
            <a:ext cx="4724399" cy="2985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800" b="1" dirty="0" err="1"/>
              <a:t>PointsBuilder</a:t>
            </a:r>
            <a:r>
              <a:rPr lang="en-US" sz="1800" dirty="0"/>
              <a:t> –  </a:t>
            </a:r>
            <a:r>
              <a:rPr lang="en-US" sz="1800" dirty="0" smtClean="0"/>
              <a:t>point-based information</a:t>
            </a:r>
            <a:endParaRPr lang="en-US" sz="1800" dirty="0"/>
          </a:p>
          <a:p>
            <a:r>
              <a:rPr lang="en-US" sz="1800" b="1" dirty="0" err="1"/>
              <a:t>SceneBuilder</a:t>
            </a:r>
            <a:r>
              <a:rPr lang="en-US" sz="1800" dirty="0"/>
              <a:t> </a:t>
            </a:r>
            <a:r>
              <a:rPr lang="en-US" sz="1800" dirty="0" smtClean="0"/>
              <a:t>–  scene </a:t>
            </a:r>
            <a:r>
              <a:rPr lang="en-US" sz="1800" dirty="0"/>
              <a:t>geometry</a:t>
            </a:r>
          </a:p>
          <a:p>
            <a:r>
              <a:rPr lang="en-US" sz="1800" b="1" dirty="0" err="1"/>
              <a:t>ModelBuilder</a:t>
            </a:r>
            <a:r>
              <a:rPr lang="en-US" sz="1800" dirty="0"/>
              <a:t> </a:t>
            </a:r>
            <a:r>
              <a:rPr lang="en-US" sz="1800" dirty="0" smtClean="0"/>
              <a:t>– simulation </a:t>
            </a:r>
            <a:r>
              <a:rPr lang="en-US" sz="1800" dirty="0"/>
              <a:t>centric topology</a:t>
            </a:r>
          </a:p>
          <a:p>
            <a:r>
              <a:rPr lang="en-US" sz="1800" b="1" dirty="0" err="1"/>
              <a:t>SimBuilder</a:t>
            </a:r>
            <a:r>
              <a:rPr lang="en-US" sz="1800" dirty="0"/>
              <a:t> </a:t>
            </a:r>
            <a:r>
              <a:rPr lang="en-US" sz="1800" dirty="0" smtClean="0"/>
              <a:t>–  complete </a:t>
            </a:r>
            <a:r>
              <a:rPr lang="en-US" sz="1800" dirty="0"/>
              <a:t>simulation model</a:t>
            </a:r>
          </a:p>
          <a:p>
            <a:r>
              <a:rPr lang="en-US" sz="1800" b="1" dirty="0" err="1"/>
              <a:t>MeshViewer</a:t>
            </a:r>
            <a:r>
              <a:rPr lang="en-US" sz="1800" dirty="0"/>
              <a:t> </a:t>
            </a:r>
            <a:r>
              <a:rPr lang="en-US" sz="1800" dirty="0" smtClean="0"/>
              <a:t>– simulation </a:t>
            </a:r>
            <a:r>
              <a:rPr lang="en-US" sz="1800" dirty="0"/>
              <a:t>meshes</a:t>
            </a:r>
          </a:p>
          <a:p>
            <a:r>
              <a:rPr lang="en-US" sz="1800" b="1" dirty="0" err="1"/>
              <a:t>ParaView</a:t>
            </a:r>
            <a:r>
              <a:rPr lang="en-US" sz="1800" dirty="0"/>
              <a:t> – post </a:t>
            </a:r>
            <a:r>
              <a:rPr lang="en-US" sz="1800" dirty="0" smtClean="0"/>
              <a:t>processing</a:t>
            </a:r>
            <a:endParaRPr lang="en-US" sz="1800" dirty="0"/>
          </a:p>
        </p:txBody>
      </p:sp>
      <p:pic>
        <p:nvPicPr>
          <p:cNvPr id="12" name="Content Placeholder 4" descr="CMB Architecture.png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" b="6653"/>
          <a:stretch/>
        </p:blipFill>
        <p:spPr bwMode="auto">
          <a:xfrm>
            <a:off x="412135" y="4800600"/>
            <a:ext cx="8229600" cy="189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Slide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382" r="8373"/>
          <a:stretch/>
        </p:blipFill>
        <p:spPr>
          <a:xfrm>
            <a:off x="5181600" y="1905000"/>
            <a:ext cx="387904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246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Joachim </a:t>
            </a:r>
            <a:r>
              <a:rPr lang="en-US" sz="2400" dirty="0" err="1" smtClean="0"/>
              <a:t>Pouderoux</a:t>
            </a:r>
            <a:r>
              <a:rPr lang="en-US" sz="2400" dirty="0" smtClean="0"/>
              <a:t> (Technical Expert)</a:t>
            </a:r>
          </a:p>
          <a:p>
            <a:r>
              <a:rPr lang="en-US" sz="2400" dirty="0"/>
              <a:t>Mathieu </a:t>
            </a:r>
            <a:r>
              <a:rPr lang="en-US" sz="2400" dirty="0" err="1"/>
              <a:t>Westphal</a:t>
            </a:r>
            <a:r>
              <a:rPr lang="en-US" sz="2400" dirty="0"/>
              <a:t> (R&amp;D Engineer)</a:t>
            </a:r>
            <a:endParaRPr lang="en-US" sz="2400" dirty="0" smtClean="0"/>
          </a:p>
          <a:p>
            <a:r>
              <a:rPr lang="en-US" sz="2400" dirty="0" smtClean="0"/>
              <a:t>Tristan </a:t>
            </a:r>
            <a:r>
              <a:rPr lang="en-US" sz="2400" dirty="0" err="1" smtClean="0"/>
              <a:t>Coulange</a:t>
            </a:r>
            <a:r>
              <a:rPr lang="en-US" sz="2400" dirty="0" smtClean="0"/>
              <a:t> (R&amp;D Engineer)</a:t>
            </a:r>
          </a:p>
          <a:p>
            <a:r>
              <a:rPr lang="en-US" sz="2400" dirty="0" smtClean="0"/>
              <a:t>Julien </a:t>
            </a:r>
            <a:r>
              <a:rPr lang="en-US" sz="2400" dirty="0" err="1" smtClean="0"/>
              <a:t>Jomier</a:t>
            </a:r>
            <a:r>
              <a:rPr lang="en-US" sz="2400" dirty="0" smtClean="0"/>
              <a:t> (Technical Leader)</a:t>
            </a:r>
          </a:p>
        </p:txBody>
      </p:sp>
    </p:spTree>
    <p:extLst>
      <p:ext uri="{BB962C8B-B14F-4D97-AF65-F5344CB8AC3E}">
        <p14:creationId xmlns:p14="http://schemas.microsoft.com/office/powerpoint/2010/main" val="149860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and WP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VTK/</a:t>
            </a:r>
            <a:r>
              <a:rPr lang="en-US" sz="2400" dirty="0" err="1" smtClean="0"/>
              <a:t>ParaView</a:t>
            </a:r>
            <a:r>
              <a:rPr lang="en-US" sz="2400" dirty="0" smtClean="0"/>
              <a:t> training course</a:t>
            </a:r>
          </a:p>
          <a:p>
            <a:pPr lvl="1"/>
            <a:r>
              <a:rPr lang="en-US" sz="2400" dirty="0" smtClean="0"/>
              <a:t>Sept 6-7, 2016</a:t>
            </a:r>
          </a:p>
          <a:p>
            <a:pPr lvl="1"/>
            <a:r>
              <a:rPr lang="en-US" sz="2400" dirty="0" smtClean="0"/>
              <a:t>Lyon, France</a:t>
            </a:r>
          </a:p>
          <a:p>
            <a:pPr lvl="1"/>
            <a:r>
              <a:rPr lang="en-US" sz="2400" dirty="0" smtClean="0"/>
              <a:t>Attended by 18 participants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Hosting of </a:t>
            </a:r>
            <a:r>
              <a:rPr lang="en-US" sz="2400" dirty="0" err="1" smtClean="0"/>
              <a:t>secondments</a:t>
            </a:r>
            <a:endParaRPr lang="en-US" sz="2400" dirty="0"/>
          </a:p>
          <a:p>
            <a:pPr lvl="1"/>
            <a:r>
              <a:rPr lang="en-US" sz="2400" dirty="0" smtClean="0"/>
              <a:t>Training on efficient programming for </a:t>
            </a:r>
            <a:r>
              <a:rPr lang="en-US" sz="2400" dirty="0" err="1" smtClean="0"/>
              <a:t>ParaView</a:t>
            </a:r>
            <a:endParaRPr lang="en-US" sz="2400" dirty="0" smtClean="0"/>
          </a:p>
          <a:p>
            <a:pPr lvl="1"/>
            <a:r>
              <a:rPr lang="en-US" sz="2400" dirty="0" smtClean="0"/>
              <a:t>Expertise in developing </a:t>
            </a:r>
            <a:r>
              <a:rPr lang="en-US" sz="2400" dirty="0" err="1" smtClean="0"/>
              <a:t>ParaView</a:t>
            </a:r>
            <a:r>
              <a:rPr lang="en-US" sz="2400" dirty="0" smtClean="0"/>
              <a:t> Plugin</a:t>
            </a:r>
          </a:p>
          <a:p>
            <a:pPr lvl="1"/>
            <a:r>
              <a:rPr lang="en-US" sz="2400" dirty="0" smtClean="0"/>
              <a:t>Interfacing with CMB</a:t>
            </a:r>
          </a:p>
        </p:txBody>
      </p:sp>
    </p:spTree>
    <p:extLst>
      <p:ext uri="{BB962C8B-B14F-4D97-AF65-F5344CB8AC3E}">
        <p14:creationId xmlns:p14="http://schemas.microsoft.com/office/powerpoint/2010/main" val="3847066994"/>
      </p:ext>
    </p:extLst>
  </p:cSld>
  <p:clrMapOvr>
    <a:masterClrMapping/>
  </p:clrMapOvr>
</p:sld>
</file>

<file path=ppt/theme/theme1.xml><?xml version="1.0" encoding="utf-8"?>
<a:theme xmlns:a="http://schemas.openxmlformats.org/drawingml/2006/main" name="kitware-ppt-ligh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kitware-ppt-light</Template>
  <TotalTime>3013</TotalTime>
  <Words>134</Words>
  <Application>Microsoft Office PowerPoint</Application>
  <PresentationFormat>On-screen Show (4:3)</PresentationFormat>
  <Paragraphs>30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Times</vt:lpstr>
      <vt:lpstr>Ubuntu</vt:lpstr>
      <vt:lpstr>kitware-ppt-light</vt:lpstr>
      <vt:lpstr>Kitware IODA Mid-Term Review   Julien Jomier, Kitware SAS julien.jomier@kitware.com</vt:lpstr>
      <vt:lpstr>Research Work</vt:lpstr>
      <vt:lpstr>PowerPoint Presentation</vt:lpstr>
      <vt:lpstr>Computational Model Builder</vt:lpstr>
      <vt:lpstr>Research Team</vt:lpstr>
      <vt:lpstr>Role and WP</vt:lpstr>
    </vt:vector>
  </TitlesOfParts>
  <Company>Melissa Kingman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Jomier</dc:creator>
  <cp:lastModifiedBy>Susan Barker</cp:lastModifiedBy>
  <cp:revision>433</cp:revision>
  <dcterms:created xsi:type="dcterms:W3CDTF">2010-10-07T06:19:23Z</dcterms:created>
  <dcterms:modified xsi:type="dcterms:W3CDTF">2016-11-08T11:47:25Z</dcterms:modified>
</cp:coreProperties>
</file>