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3"/>
  </p:notesMasterIdLst>
  <p:sldIdLst>
    <p:sldId id="256" r:id="rId2"/>
    <p:sldId id="274" r:id="rId3"/>
    <p:sldId id="275" r:id="rId4"/>
    <p:sldId id="278" r:id="rId5"/>
    <p:sldId id="279" r:id="rId6"/>
    <p:sldId id="273" r:id="rId7"/>
    <p:sldId id="257" r:id="rId8"/>
    <p:sldId id="280" r:id="rId9"/>
    <p:sldId id="276" r:id="rId10"/>
    <p:sldId id="258" r:id="rId11"/>
    <p:sldId id="259"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11" r:id="rId34"/>
    <p:sldId id="260" r:id="rId35"/>
    <p:sldId id="261" r:id="rId36"/>
    <p:sldId id="272" r:id="rId37"/>
    <p:sldId id="265" r:id="rId38"/>
    <p:sldId id="262" r:id="rId39"/>
    <p:sldId id="312" r:id="rId40"/>
    <p:sldId id="302" r:id="rId41"/>
    <p:sldId id="303" r:id="rId42"/>
    <p:sldId id="304" r:id="rId43"/>
    <p:sldId id="305" r:id="rId44"/>
    <p:sldId id="266" r:id="rId45"/>
    <p:sldId id="306" r:id="rId46"/>
    <p:sldId id="267" r:id="rId47"/>
    <p:sldId id="313" r:id="rId48"/>
    <p:sldId id="307" r:id="rId49"/>
    <p:sldId id="308" r:id="rId50"/>
    <p:sldId id="309" r:id="rId51"/>
    <p:sldId id="31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sorterViewPr>
    <p:cViewPr>
      <p:scale>
        <a:sx n="100" d="100"/>
        <a:sy n="100" d="100"/>
      </p:scale>
      <p:origin x="0" y="-55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0036D-2836-4867-A500-A80721E05E89}" type="datetimeFigureOut">
              <a:rPr lang="en-GB" smtClean="0"/>
              <a:t>11/04/2017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9ECC1-AF0F-479B-A520-CFF6B811F8D4}" type="slidenum">
              <a:rPr lang="en-GB" smtClean="0"/>
              <a:t>‹#›</a:t>
            </a:fld>
            <a:endParaRPr lang="en-GB"/>
          </a:p>
        </p:txBody>
      </p:sp>
    </p:spTree>
    <p:extLst>
      <p:ext uri="{BB962C8B-B14F-4D97-AF65-F5344CB8AC3E}">
        <p14:creationId xmlns:p14="http://schemas.microsoft.com/office/powerpoint/2010/main" val="134451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313E33D-4814-47D9-912D-8BCEB7DE50D4}" type="slidenum">
              <a:rPr lang="en-GB" altLang="en-US" smtClean="0"/>
              <a:pPr>
                <a:spcBef>
                  <a:spcPct val="0"/>
                </a:spcBef>
              </a:pPr>
              <a:t>19</a:t>
            </a:fld>
            <a:endParaRPr lang="en-GB" altLang="en-US" smtClean="0"/>
          </a:p>
        </p:txBody>
      </p:sp>
      <p:sp>
        <p:nvSpPr>
          <p:cNvPr id="23555" name="Rectangle 2"/>
          <p:cNvSpPr>
            <a:spLocks noGrp="1" noRot="1" noChangeAspect="1" noChangeArrowheads="1" noTextEdit="1"/>
          </p:cNvSpPr>
          <p:nvPr>
            <p:ph type="sldImg"/>
          </p:nvPr>
        </p:nvSpPr>
        <p:spPr>
          <a:xfrm>
            <a:off x="88900" y="744538"/>
            <a:ext cx="6619875" cy="3724275"/>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22495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665D6B-E3A2-46CB-8674-7BF486CBC0C0}" type="slidenum">
              <a:rPr lang="en-GB" altLang="en-US" smtClean="0"/>
              <a:pPr>
                <a:spcBef>
                  <a:spcPct val="0"/>
                </a:spcBef>
              </a:pPr>
              <a:t>20</a:t>
            </a:fld>
            <a:endParaRPr lang="en-GB" altLang="en-US" smtClean="0"/>
          </a:p>
        </p:txBody>
      </p:sp>
      <p:sp>
        <p:nvSpPr>
          <p:cNvPr id="25603" name="Rectangle 2"/>
          <p:cNvSpPr>
            <a:spLocks noGrp="1" noRot="1" noChangeAspect="1" noChangeArrowheads="1" noTextEdit="1"/>
          </p:cNvSpPr>
          <p:nvPr>
            <p:ph type="sldImg"/>
          </p:nvPr>
        </p:nvSpPr>
        <p:spPr>
          <a:xfrm>
            <a:off x="88900" y="744538"/>
            <a:ext cx="6619875" cy="3724275"/>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smtClean="0">
                <a:latin typeface="Arial" panose="020B0604020202020204" pitchFamily="34" charset="0"/>
              </a:rPr>
              <a:t>Presentation of Visual Aids</a:t>
            </a:r>
          </a:p>
          <a:p>
            <a:pPr eaLnBrk="1" hangingPunct="1"/>
            <a:r>
              <a:rPr lang="en-GB" altLang="en-US" b="1" smtClean="0">
                <a:latin typeface="Arial" panose="020B0604020202020204" pitchFamily="34" charset="0"/>
              </a:rPr>
              <a:t>Don’t display a visual until you need to</a:t>
            </a:r>
            <a:r>
              <a:rPr lang="en-GB" altLang="en-US" smtClean="0">
                <a:latin typeface="Arial" panose="020B0604020202020204" pitchFamily="34" charset="0"/>
              </a:rPr>
              <a:t> – once you have revealed an exhibit, the audience will try to make sense of it, whether or not you are ready to discuss it.  This preview invites confusion and lessens the impact of the point you want to make.  It distracts your audience from what you are saying.</a:t>
            </a:r>
            <a:endParaRPr lang="en-GB" altLang="en-US" b="1" smtClean="0">
              <a:latin typeface="Arial" panose="020B0604020202020204" pitchFamily="34" charset="0"/>
            </a:endParaRPr>
          </a:p>
          <a:p>
            <a:pPr eaLnBrk="1" hangingPunct="1"/>
            <a:r>
              <a:rPr lang="en-GB" altLang="en-US" b="1" smtClean="0">
                <a:latin typeface="Arial" panose="020B0604020202020204" pitchFamily="34" charset="0"/>
              </a:rPr>
              <a:t>Remove a visual after displaying it</a:t>
            </a:r>
            <a:r>
              <a:rPr lang="en-GB" altLang="en-US" smtClean="0">
                <a:latin typeface="Arial" panose="020B0604020202020204" pitchFamily="34" charset="0"/>
              </a:rPr>
              <a:t> – leaving a visual aid on display after its usefulness is over draws attention from your audience.  If you are using a flip chart, put blank sheets between the visuals.  With an OHP, turn off the light between exhibits.  Erase board visuals after you have used then.</a:t>
            </a:r>
            <a:endParaRPr lang="en-GB" altLang="en-US" b="1" smtClean="0">
              <a:latin typeface="Arial" panose="020B0604020202020204" pitchFamily="34" charset="0"/>
            </a:endParaRPr>
          </a:p>
          <a:p>
            <a:pPr eaLnBrk="1" hangingPunct="1"/>
            <a:r>
              <a:rPr lang="en-GB" altLang="en-US" b="1" smtClean="0">
                <a:latin typeface="Arial" panose="020B0604020202020204" pitchFamily="34" charset="0"/>
              </a:rPr>
              <a:t>Make sure your visual aids will work in the venue</a:t>
            </a:r>
            <a:r>
              <a:rPr lang="en-GB" altLang="en-US" smtClean="0">
                <a:latin typeface="Arial" panose="020B0604020202020204" pitchFamily="34" charset="0"/>
              </a:rPr>
              <a:t> – double check the availability of flip charts, whiteboards, screens and OHPs.  Be sure that there are enough electrical sockets in the right places (especially if you are using a PowerPoint presentation).  Check sight lines from all seats in the audience.  Be sure you know how to operate lights, blinds, air conditioning, etc.</a:t>
            </a:r>
            <a:endParaRPr lang="en-GB" altLang="en-US" b="1" smtClean="0">
              <a:latin typeface="Arial" panose="020B0604020202020204" pitchFamily="34" charset="0"/>
            </a:endParaRPr>
          </a:p>
          <a:p>
            <a:pPr eaLnBrk="1" hangingPunct="1"/>
            <a:r>
              <a:rPr lang="en-GB" altLang="en-US" b="1" smtClean="0">
                <a:latin typeface="Arial" panose="020B0604020202020204" pitchFamily="34" charset="0"/>
              </a:rPr>
              <a:t>Practice using your visual aids</a:t>
            </a:r>
            <a:r>
              <a:rPr lang="en-GB" altLang="en-US" smtClean="0">
                <a:latin typeface="Arial" panose="020B0604020202020204" pitchFamily="34" charset="0"/>
              </a:rPr>
              <a:t> – rehearse setting up and removing visual aids smoothly and quickly.  Think about the comments you will make with each one.  Be sure your materials are put in the right order.  Avoid the embarrassment of muddled handouts and upside down slides.  With the OHP remember to use a pencil to point to details on the transparency.  Don’t point to the screen.</a:t>
            </a:r>
          </a:p>
        </p:txBody>
      </p:sp>
    </p:spTree>
    <p:extLst>
      <p:ext uri="{BB962C8B-B14F-4D97-AF65-F5344CB8AC3E}">
        <p14:creationId xmlns:p14="http://schemas.microsoft.com/office/powerpoint/2010/main" val="2843115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F3BFE0B-0D0E-46F5-9024-55F8BBCE66D4}" type="datetimeFigureOut">
              <a:rPr lang="en-GB" smtClean="0"/>
              <a:t>11/04/2017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A8858-4994-4145-A0CA-A8622CA44013}" type="slidenum">
              <a:rPr lang="en-GB" smtClean="0"/>
              <a:t>‹#›</a:t>
            </a:fld>
            <a:endParaRPr lang="en-GB"/>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467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3BFE0B-0D0E-46F5-9024-55F8BBCE66D4}" type="datetimeFigureOut">
              <a:rPr lang="en-GB" smtClean="0"/>
              <a:t>11/04/2017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275027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3BFE0B-0D0E-46F5-9024-55F8BBCE66D4}" type="datetimeFigureOut">
              <a:rPr lang="en-GB" smtClean="0"/>
              <a:t>11/04/2017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A8858-4994-4145-A0CA-A8622CA44013}"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08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3BFE0B-0D0E-46F5-9024-55F8BBCE66D4}" type="datetimeFigureOut">
              <a:rPr lang="en-GB" smtClean="0"/>
              <a:t>11/04/2017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137029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3BFE0B-0D0E-46F5-9024-55F8BBCE66D4}" type="datetimeFigureOut">
              <a:rPr lang="en-GB" smtClean="0"/>
              <a:t>11/04/2017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1A8858-4994-4145-A0CA-A8622CA44013}" type="slidenum">
              <a:rPr lang="en-GB" smtClean="0"/>
              <a:t>‹#›</a:t>
            </a:fld>
            <a:endParaRPr lang="en-GB"/>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708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3BFE0B-0D0E-46F5-9024-55F8BBCE66D4}" type="datetimeFigureOut">
              <a:rPr lang="en-GB" smtClean="0"/>
              <a:t>11/04/2017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9069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3BFE0B-0D0E-46F5-9024-55F8BBCE66D4}" type="datetimeFigureOut">
              <a:rPr lang="en-GB" smtClean="0"/>
              <a:t>11/04/2017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4073188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3BFE0B-0D0E-46F5-9024-55F8BBCE66D4}" type="datetimeFigureOut">
              <a:rPr lang="en-GB" smtClean="0"/>
              <a:t>11/04/2017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52649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BFE0B-0D0E-46F5-9024-55F8BBCE66D4}" type="datetimeFigureOut">
              <a:rPr lang="en-GB" smtClean="0"/>
              <a:t>11/04/2017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118472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BFE0B-0D0E-46F5-9024-55F8BBCE66D4}" type="datetimeFigureOut">
              <a:rPr lang="en-GB" smtClean="0"/>
              <a:t>11/04/2017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1A8858-4994-4145-A0CA-A8622CA44013}" type="slidenum">
              <a:rPr lang="en-GB" smtClean="0"/>
              <a:t>‹#›</a:t>
            </a:fld>
            <a:endParaRPr lang="en-GB"/>
          </a:p>
        </p:txBody>
      </p:sp>
    </p:spTree>
    <p:extLst>
      <p:ext uri="{BB962C8B-B14F-4D97-AF65-F5344CB8AC3E}">
        <p14:creationId xmlns:p14="http://schemas.microsoft.com/office/powerpoint/2010/main" val="270335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3BFE0B-0D0E-46F5-9024-55F8BBCE66D4}" type="datetimeFigureOut">
              <a:rPr lang="en-GB" smtClean="0"/>
              <a:t>11/04/2017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1A8858-4994-4145-A0CA-A8622CA44013}"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23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F3BFE0B-0D0E-46F5-9024-55F8BBCE66D4}" type="datetimeFigureOut">
              <a:rPr lang="en-GB" smtClean="0"/>
              <a:t>11/04/2017</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21A8858-4994-4145-A0CA-A8622CA44013}" type="slidenum">
              <a:rPr lang="en-GB" smtClean="0"/>
              <a:t>‹#›</a:t>
            </a:fld>
            <a:endParaRPr lang="en-GB"/>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2431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lvispresleymusic.com.au/pictures/1961_february_25_salaam_to_the_king_of_rock.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t>PRESENTING YOUR WORK</a:t>
            </a:r>
            <a:endParaRPr lang="en-GB" sz="6000" dirty="0"/>
          </a:p>
        </p:txBody>
      </p:sp>
      <p:sp>
        <p:nvSpPr>
          <p:cNvPr id="3" name="Subtitle 2"/>
          <p:cNvSpPr>
            <a:spLocks noGrp="1"/>
          </p:cNvSpPr>
          <p:nvPr>
            <p:ph type="subTitle" idx="1"/>
          </p:nvPr>
        </p:nvSpPr>
        <p:spPr>
          <a:xfrm>
            <a:off x="8610599" y="4960137"/>
            <a:ext cx="3424881" cy="1463040"/>
          </a:xfrm>
        </p:spPr>
        <p:txBody>
          <a:bodyPr>
            <a:normAutofit/>
          </a:bodyPr>
          <a:lstStyle/>
          <a:p>
            <a:r>
              <a:rPr lang="en-GB" sz="2800" dirty="0" smtClean="0"/>
              <a:t>In 3 (or 10 or however many) minutes!</a:t>
            </a:r>
            <a:endParaRPr lang="en-GB" sz="2800" dirty="0"/>
          </a:p>
        </p:txBody>
      </p:sp>
    </p:spTree>
    <p:extLst>
      <p:ext uri="{BB962C8B-B14F-4D97-AF65-F5344CB8AC3E}">
        <p14:creationId xmlns:p14="http://schemas.microsoft.com/office/powerpoint/2010/main" val="4255241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question….</a:t>
            </a:r>
            <a:endParaRPr lang="en-GB" dirty="0"/>
          </a:p>
        </p:txBody>
      </p:sp>
      <p:sp>
        <p:nvSpPr>
          <p:cNvPr id="3" name="Content Placeholder 2"/>
          <p:cNvSpPr>
            <a:spLocks noGrp="1"/>
          </p:cNvSpPr>
          <p:nvPr>
            <p:ph idx="1"/>
          </p:nvPr>
        </p:nvSpPr>
        <p:spPr/>
        <p:txBody>
          <a:bodyPr>
            <a:normAutofit/>
          </a:bodyPr>
          <a:lstStyle/>
          <a:p>
            <a:r>
              <a:rPr lang="en-GB" sz="3600" dirty="0" smtClean="0"/>
              <a:t>How long have you got?</a:t>
            </a:r>
          </a:p>
          <a:p>
            <a:endParaRPr lang="en-GB" sz="3600" dirty="0" smtClean="0"/>
          </a:p>
          <a:p>
            <a:pPr lvl="1"/>
            <a:r>
              <a:rPr lang="en-GB" sz="3200" dirty="0" smtClean="0"/>
              <a:t>Choose your key messages</a:t>
            </a:r>
          </a:p>
          <a:p>
            <a:pPr lvl="1"/>
            <a:endParaRPr lang="en-GB" sz="3200" dirty="0"/>
          </a:p>
          <a:p>
            <a:pPr lvl="1"/>
            <a:r>
              <a:rPr lang="en-GB" sz="3200" dirty="0" smtClean="0"/>
              <a:t>Don’t cram too much in!</a:t>
            </a:r>
            <a:endParaRPr lang="en-GB" sz="3200" dirty="0"/>
          </a:p>
        </p:txBody>
      </p:sp>
    </p:spTree>
    <p:extLst>
      <p:ext uri="{BB962C8B-B14F-4D97-AF65-F5344CB8AC3E}">
        <p14:creationId xmlns:p14="http://schemas.microsoft.com/office/powerpoint/2010/main" val="3225867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Research presentations</a:t>
            </a:r>
            <a:endParaRPr lang="en-GB" sz="6000" dirty="0"/>
          </a:p>
        </p:txBody>
      </p:sp>
      <p:sp>
        <p:nvSpPr>
          <p:cNvPr id="3" name="Text Placeholder 2"/>
          <p:cNvSpPr>
            <a:spLocks noGrp="1"/>
          </p:cNvSpPr>
          <p:nvPr>
            <p:ph type="body" idx="1"/>
          </p:nvPr>
        </p:nvSpPr>
        <p:spPr/>
        <p:txBody>
          <a:bodyPr/>
          <a:lstStyle/>
          <a:p>
            <a:r>
              <a:rPr lang="en-GB" dirty="0" smtClean="0"/>
              <a:t>e.g. Conference, group meeting</a:t>
            </a:r>
            <a:endParaRPr lang="en-GB" dirty="0"/>
          </a:p>
        </p:txBody>
      </p:sp>
    </p:spTree>
    <p:extLst>
      <p:ext uri="{BB962C8B-B14F-4D97-AF65-F5344CB8AC3E}">
        <p14:creationId xmlns:p14="http://schemas.microsoft.com/office/powerpoint/2010/main" val="275343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t>Structure</a:t>
            </a:r>
          </a:p>
        </p:txBody>
      </p:sp>
      <p:sp>
        <p:nvSpPr>
          <p:cNvPr id="3" name="Content Placeholder 2"/>
          <p:cNvSpPr>
            <a:spLocks noGrp="1"/>
          </p:cNvSpPr>
          <p:nvPr>
            <p:ph idx="1"/>
          </p:nvPr>
        </p:nvSpPr>
        <p:spPr/>
        <p:txBody>
          <a:bodyPr/>
          <a:lstStyle/>
          <a:p>
            <a:pPr eaLnBrk="1" hangingPunct="1">
              <a:defRPr/>
            </a:pPr>
            <a:r>
              <a:rPr lang="en-GB" sz="2800" dirty="0"/>
              <a:t>How much time do you </a:t>
            </a:r>
            <a:r>
              <a:rPr lang="en-GB" sz="2800" dirty="0" smtClean="0"/>
              <a:t>have?</a:t>
            </a:r>
          </a:p>
          <a:p>
            <a:pPr eaLnBrk="1" hangingPunct="1">
              <a:defRPr/>
            </a:pPr>
            <a:r>
              <a:rPr lang="en-GB" sz="2800" dirty="0" smtClean="0"/>
              <a:t>What </a:t>
            </a:r>
            <a:r>
              <a:rPr lang="en-GB" sz="2800" dirty="0"/>
              <a:t>is the format </a:t>
            </a:r>
            <a:r>
              <a:rPr lang="en-GB" sz="2800" dirty="0" smtClean="0"/>
              <a:t>and style of </a:t>
            </a:r>
            <a:r>
              <a:rPr lang="en-GB" sz="2800" dirty="0"/>
              <a:t>your presentation?</a:t>
            </a:r>
          </a:p>
          <a:p>
            <a:pPr lvl="1" eaLnBrk="1" hangingPunct="1">
              <a:defRPr/>
            </a:pPr>
            <a:endParaRPr lang="en-GB" dirty="0" smtClean="0"/>
          </a:p>
          <a:p>
            <a:pPr lvl="1" algn="ctr" eaLnBrk="1" hangingPunct="1">
              <a:defRPr/>
            </a:pPr>
            <a:r>
              <a:rPr lang="en-GB" sz="2800" dirty="0" smtClean="0"/>
              <a:t>What is the best </a:t>
            </a:r>
            <a:r>
              <a:rPr lang="en-GB" sz="2800" b="1" dirty="0" smtClean="0"/>
              <a:t>structure</a:t>
            </a:r>
            <a:r>
              <a:rPr lang="en-GB" sz="2800" dirty="0" smtClean="0"/>
              <a:t> for your message?</a:t>
            </a:r>
          </a:p>
          <a:p>
            <a:pPr eaLnBrk="1" hangingPunct="1">
              <a:defRPr/>
            </a:pPr>
            <a:endParaRPr lang="en-GB" sz="2800" dirty="0"/>
          </a:p>
          <a:p>
            <a:pPr eaLnBrk="1" hangingPunct="1">
              <a:defRPr/>
            </a:pPr>
            <a:r>
              <a:rPr lang="en-GB" sz="2800" dirty="0"/>
              <a:t>Be selective – avoid data overload!</a:t>
            </a:r>
          </a:p>
          <a:p>
            <a:pPr marL="0" indent="0">
              <a:buNone/>
              <a:defRPr/>
            </a:pPr>
            <a:endParaRPr lang="en-GB"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Beginning</a:t>
            </a:r>
          </a:p>
        </p:txBody>
      </p:sp>
      <p:sp>
        <p:nvSpPr>
          <p:cNvPr id="16387" name="Content Placeholder 2"/>
          <p:cNvSpPr>
            <a:spLocks noGrp="1"/>
          </p:cNvSpPr>
          <p:nvPr>
            <p:ph idx="1"/>
          </p:nvPr>
        </p:nvSpPr>
        <p:spPr>
          <a:xfrm>
            <a:off x="1981200" y="1981200"/>
            <a:ext cx="8229600" cy="4471988"/>
          </a:xfrm>
        </p:spPr>
        <p:txBody>
          <a:bodyPr>
            <a:normAutofit/>
          </a:bodyPr>
          <a:lstStyle/>
          <a:p>
            <a:r>
              <a:rPr lang="en-GB" sz="2800" dirty="0"/>
              <a:t>Introduction </a:t>
            </a:r>
          </a:p>
          <a:p>
            <a:pPr lvl="1"/>
            <a:r>
              <a:rPr lang="en-GB" sz="2800" dirty="0"/>
              <a:t>You</a:t>
            </a:r>
          </a:p>
          <a:p>
            <a:pPr lvl="1"/>
            <a:r>
              <a:rPr lang="en-GB" sz="2800" dirty="0"/>
              <a:t>Your topic</a:t>
            </a:r>
          </a:p>
          <a:p>
            <a:pPr lvl="1"/>
            <a:r>
              <a:rPr lang="en-GB" sz="2800" dirty="0"/>
              <a:t>Why is it important?</a:t>
            </a:r>
          </a:p>
          <a:p>
            <a:pPr lvl="1"/>
            <a:r>
              <a:rPr lang="en-GB" sz="2800" dirty="0"/>
              <a:t>Structure of the talk</a:t>
            </a:r>
          </a:p>
          <a:p>
            <a:pPr lvl="3"/>
            <a:r>
              <a:rPr lang="en-GB" sz="2800" dirty="0"/>
              <a:t>What are the take home messages?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Middle</a:t>
            </a:r>
          </a:p>
        </p:txBody>
      </p:sp>
      <p:sp>
        <p:nvSpPr>
          <p:cNvPr id="17411" name="Content Placeholder 2"/>
          <p:cNvSpPr>
            <a:spLocks noGrp="1"/>
          </p:cNvSpPr>
          <p:nvPr>
            <p:ph idx="1"/>
          </p:nvPr>
        </p:nvSpPr>
        <p:spPr/>
        <p:txBody>
          <a:bodyPr/>
          <a:lstStyle/>
          <a:p>
            <a:r>
              <a:rPr lang="en-GB" sz="2800"/>
              <a:t>Background/Literature Review </a:t>
            </a:r>
          </a:p>
          <a:p>
            <a:r>
              <a:rPr lang="en-GB" sz="2800"/>
              <a:t>Research Question(s) </a:t>
            </a:r>
          </a:p>
          <a:p>
            <a:pPr lvl="1"/>
            <a:r>
              <a:rPr lang="en-GB" sz="2400"/>
              <a:t>state it clearly</a:t>
            </a:r>
          </a:p>
          <a:p>
            <a:r>
              <a:rPr lang="en-GB" sz="2800"/>
              <a:t>Research Methods </a:t>
            </a:r>
          </a:p>
          <a:p>
            <a:r>
              <a:rPr lang="en-GB" sz="2800"/>
              <a:t>Findings/Data </a:t>
            </a:r>
          </a:p>
          <a:p>
            <a:r>
              <a:rPr lang="en-GB" sz="2800"/>
              <a:t>Discussion/Conclusion(s) </a:t>
            </a:r>
          </a:p>
          <a:p>
            <a:endParaRPr 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End</a:t>
            </a:r>
          </a:p>
        </p:txBody>
      </p:sp>
      <p:sp>
        <p:nvSpPr>
          <p:cNvPr id="18435" name="Content Placeholder 2"/>
          <p:cNvSpPr>
            <a:spLocks noGrp="1"/>
          </p:cNvSpPr>
          <p:nvPr>
            <p:ph idx="1"/>
          </p:nvPr>
        </p:nvSpPr>
        <p:spPr/>
        <p:txBody>
          <a:bodyPr/>
          <a:lstStyle/>
          <a:p>
            <a:r>
              <a:rPr lang="en-GB" sz="2800"/>
              <a:t>Take home messages</a:t>
            </a:r>
          </a:p>
          <a:p>
            <a:r>
              <a:rPr lang="en-GB" sz="2800"/>
              <a:t>Future Research </a:t>
            </a:r>
          </a:p>
          <a:p>
            <a:r>
              <a:rPr lang="en-GB" sz="2800"/>
              <a:t>References (a few!)</a:t>
            </a:r>
          </a:p>
          <a:p>
            <a:r>
              <a:rPr lang="en-GB" sz="2800"/>
              <a:t>Acknowledgements </a:t>
            </a:r>
          </a:p>
          <a:p>
            <a:r>
              <a:rPr lang="en-GB" sz="2800"/>
              <a:t>Questions</a:t>
            </a:r>
          </a:p>
          <a:p>
            <a:endParaRPr lang="en-GB"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Structure</a:t>
            </a:r>
          </a:p>
        </p:txBody>
      </p:sp>
      <p:sp>
        <p:nvSpPr>
          <p:cNvPr id="118787" name="Rectangle 3"/>
          <p:cNvSpPr>
            <a:spLocks noGrp="1" noChangeArrowheads="1"/>
          </p:cNvSpPr>
          <p:nvPr>
            <p:ph type="body" idx="1"/>
          </p:nvPr>
        </p:nvSpPr>
        <p:spPr/>
        <p:txBody>
          <a:bodyPr/>
          <a:lstStyle/>
          <a:p>
            <a:pPr eaLnBrk="1" hangingPunct="1"/>
            <a:r>
              <a:rPr lang="en-GB" sz="2800" dirty="0"/>
              <a:t>Strong introduction and </a:t>
            </a:r>
            <a:r>
              <a:rPr lang="en-GB" sz="2800" dirty="0" smtClean="0"/>
              <a:t>conclusion</a:t>
            </a:r>
          </a:p>
          <a:p>
            <a:pPr eaLnBrk="1" hangingPunct="1"/>
            <a:endParaRPr lang="en-GB" sz="2800" dirty="0"/>
          </a:p>
          <a:p>
            <a:pPr lvl="1" eaLnBrk="1" hangingPunct="1"/>
            <a:r>
              <a:rPr lang="en-GB" sz="2800" dirty="0" smtClean="0"/>
              <a:t>“tell them what you’re going to tell them; tell them; then tell them what you just told them”</a:t>
            </a:r>
          </a:p>
          <a:p>
            <a:pPr lvl="1" eaLnBrk="1" hangingPunct="1"/>
            <a:r>
              <a:rPr lang="en-GB" sz="2800" dirty="0" smtClean="0"/>
              <a:t>be sure to </a:t>
            </a:r>
            <a:r>
              <a:rPr lang="en-GB" sz="2800" b="1" dirty="0" smtClean="0"/>
              <a:t>reinforce</a:t>
            </a:r>
            <a:r>
              <a:rPr lang="en-GB" sz="2800" dirty="0" smtClean="0"/>
              <a:t> the points you want the audience to remember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r="37894" b="37413"/>
          <a:stretch>
            <a:fillRect/>
          </a:stretch>
        </p:blipFill>
        <p:spPr bwMode="auto">
          <a:xfrm>
            <a:off x="1558925" y="404814"/>
            <a:ext cx="9010650" cy="558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Preparation</a:t>
            </a:r>
          </a:p>
        </p:txBody>
      </p:sp>
      <p:sp>
        <p:nvSpPr>
          <p:cNvPr id="21507" name="Rectangle 3"/>
          <p:cNvSpPr>
            <a:spLocks noGrp="1" noChangeArrowheads="1"/>
          </p:cNvSpPr>
          <p:nvPr>
            <p:ph type="body" idx="1"/>
          </p:nvPr>
        </p:nvSpPr>
        <p:spPr/>
        <p:txBody>
          <a:bodyPr/>
          <a:lstStyle/>
          <a:p>
            <a:pPr eaLnBrk="1" hangingPunct="1"/>
            <a:r>
              <a:rPr lang="en-GB" altLang="en-US" sz="2800"/>
              <a:t>You know who your audience is and what your purpose is</a:t>
            </a:r>
          </a:p>
          <a:p>
            <a:pPr eaLnBrk="1" hangingPunct="1"/>
            <a:r>
              <a:rPr lang="en-GB" altLang="en-US" sz="2800"/>
              <a:t>You know how much time you have and what the format is</a:t>
            </a:r>
          </a:p>
          <a:p>
            <a:pPr eaLnBrk="1" hangingPunct="1"/>
            <a:r>
              <a:rPr lang="en-GB" altLang="en-US" sz="2800"/>
              <a:t>You have defined what structure will convey your message most effectively</a:t>
            </a:r>
          </a:p>
          <a:p>
            <a:pPr eaLnBrk="1" hangingPunct="1"/>
            <a:r>
              <a:rPr lang="en-GB" altLang="en-US" sz="2800"/>
              <a:t>Now it is time to design the visual aids … usually PowerPoint!</a:t>
            </a:r>
          </a:p>
          <a:p>
            <a:pPr eaLnBrk="1" hangingPunct="1">
              <a:lnSpc>
                <a:spcPct val="90000"/>
              </a:lnSpc>
            </a:pPr>
            <a:endParaRPr lang="en-GB" altLang="en-US"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altLang="en-US" smtClean="0"/>
              <a:t>Powerpoint slides</a:t>
            </a:r>
          </a:p>
        </p:txBody>
      </p:sp>
      <p:sp>
        <p:nvSpPr>
          <p:cNvPr id="22531" name="Rectangle 3"/>
          <p:cNvSpPr>
            <a:spLocks noGrp="1" noChangeArrowheads="1"/>
          </p:cNvSpPr>
          <p:nvPr>
            <p:ph idx="1"/>
          </p:nvPr>
        </p:nvSpPr>
        <p:spPr/>
        <p:txBody>
          <a:bodyPr>
            <a:normAutofit/>
          </a:bodyPr>
          <a:lstStyle/>
          <a:p>
            <a:pPr eaLnBrk="1" hangingPunct="1"/>
            <a:r>
              <a:rPr lang="en-US" altLang="en-US" sz="2800" dirty="0" smtClean="0"/>
              <a:t>Write in point form, not complete sentences</a:t>
            </a:r>
          </a:p>
          <a:p>
            <a:pPr eaLnBrk="1" hangingPunct="1"/>
            <a:r>
              <a:rPr lang="en-US" altLang="en-US" sz="2800" dirty="0" smtClean="0"/>
              <a:t>Include 4-5 points per slide</a:t>
            </a:r>
          </a:p>
          <a:p>
            <a:pPr eaLnBrk="1" hangingPunct="1"/>
            <a:r>
              <a:rPr lang="en-US" altLang="en-US" sz="2800" dirty="0" smtClean="0"/>
              <a:t>Avoid wordiness</a:t>
            </a:r>
          </a:p>
          <a:p>
            <a:pPr lvl="2"/>
            <a:r>
              <a:rPr lang="en-US" altLang="en-US" sz="2400" dirty="0" smtClean="0"/>
              <a:t>Use key words and phrases only</a:t>
            </a:r>
          </a:p>
          <a:p>
            <a:pPr eaLnBrk="1" hangingPunct="1"/>
            <a:r>
              <a:rPr lang="en-US" altLang="en-US" sz="2800" dirty="0" smtClean="0"/>
              <a:t>Audience should focus on what you are saying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Public Speaking</a:t>
            </a:r>
          </a:p>
        </p:txBody>
      </p:sp>
      <p:sp>
        <p:nvSpPr>
          <p:cNvPr id="93187" name="Rectangle 3"/>
          <p:cNvSpPr>
            <a:spLocks noGrp="1" noChangeArrowheads="1"/>
          </p:cNvSpPr>
          <p:nvPr>
            <p:ph type="body" idx="1"/>
          </p:nvPr>
        </p:nvSpPr>
        <p:spPr>
          <a:xfrm>
            <a:off x="5951539" y="1557338"/>
            <a:ext cx="4187825" cy="4464050"/>
          </a:xfrm>
        </p:spPr>
        <p:txBody>
          <a:bodyPr/>
          <a:lstStyle/>
          <a:p>
            <a:pPr eaLnBrk="1" hangingPunct="1">
              <a:defRPr/>
            </a:pPr>
            <a:r>
              <a:rPr lang="en-GB" sz="2400" dirty="0"/>
              <a:t>George </a:t>
            </a:r>
            <a:r>
              <a:rPr lang="en-GB" sz="2400" dirty="0" err="1"/>
              <a:t>Jessel</a:t>
            </a:r>
            <a:r>
              <a:rPr lang="en-GB" sz="2400" dirty="0"/>
              <a:t> (1898-1981)said: “The human brain starts working the moment you are born, and never stops until you stand up to speak in public.”</a:t>
            </a:r>
          </a:p>
          <a:p>
            <a:pPr marL="0" indent="0">
              <a:buNone/>
              <a:defRPr/>
            </a:pPr>
            <a:endParaRPr lang="en-GB" sz="2400" dirty="0"/>
          </a:p>
          <a:p>
            <a:pPr eaLnBrk="1" hangingPunct="1">
              <a:lnSpc>
                <a:spcPct val="90000"/>
              </a:lnSpc>
              <a:defRPr/>
            </a:pPr>
            <a:r>
              <a:rPr lang="en-GB" sz="2400" dirty="0"/>
              <a:t>At a funeral “most people would prefer to be lying in the coffin rather than giving the eulogy.”</a:t>
            </a:r>
          </a:p>
        </p:txBody>
      </p:sp>
      <p:pic>
        <p:nvPicPr>
          <p:cNvPr id="8196" name="Picture 4" descr="Comedian George Jessel hit the stage in an exaggerated salaam to the King of rock and roll at Elvis' evening performance at Ellis Auditorium Feb. 25, 196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1" y="1628775"/>
            <a:ext cx="4029075"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ltLang="en-US" smtClean="0"/>
              <a:t>Not always good…..!</a:t>
            </a:r>
          </a:p>
        </p:txBody>
      </p:sp>
      <p:sp>
        <p:nvSpPr>
          <p:cNvPr id="24579" name="Rectangle 3"/>
          <p:cNvSpPr>
            <a:spLocks noGrp="1" noChangeArrowheads="1"/>
          </p:cNvSpPr>
          <p:nvPr>
            <p:ph idx="1"/>
          </p:nvPr>
        </p:nvSpPr>
        <p:spPr/>
        <p:txBody>
          <a:bodyPr/>
          <a:lstStyle/>
          <a:p>
            <a:pPr eaLnBrk="1" hangingPunct="1">
              <a:buFont typeface="Wingdings" panose="05000000000000000000" pitchFamily="2" charset="2"/>
              <a:buNone/>
            </a:pPr>
            <a:endParaRPr lang="en-GB" altLang="en-US" sz="2800"/>
          </a:p>
          <a:p>
            <a:pPr eaLnBrk="1" hangingPunct="1"/>
            <a:r>
              <a:rPr lang="en-US" altLang="en-US" sz="2800"/>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703388" y="549276"/>
            <a:ext cx="9144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GB" altLang="en-US" sz="1000">
                <a:latin typeface="Times New Roman" panose="02020603050405020304" pitchFamily="18" charset="0"/>
              </a:rPr>
              <a:t>10 point Times New Roman: The cat sat on the mat……</a:t>
            </a:r>
          </a:p>
          <a:p>
            <a:pPr eaLnBrk="1" hangingPunct="1">
              <a:spcBef>
                <a:spcPct val="0"/>
              </a:spcBef>
              <a:buClrTx/>
              <a:buSzTx/>
              <a:buFontTx/>
              <a:buNone/>
            </a:pPr>
            <a:r>
              <a:rPr lang="en-GB" altLang="en-US" sz="1000"/>
              <a:t>10 point Arial: The cat sat on the mat……</a:t>
            </a:r>
          </a:p>
          <a:p>
            <a:pPr eaLnBrk="1" hangingPunct="1">
              <a:spcBef>
                <a:spcPct val="0"/>
              </a:spcBef>
              <a:buClrTx/>
              <a:buSzTx/>
              <a:buFontTx/>
              <a:buNone/>
            </a:pPr>
            <a:r>
              <a:rPr lang="en-GB" altLang="en-US" sz="1200">
                <a:latin typeface="Times New Roman" panose="02020603050405020304" pitchFamily="18" charset="0"/>
              </a:rPr>
              <a:t>12 point Times New Roman: The cat sat on the mat……</a:t>
            </a:r>
          </a:p>
          <a:p>
            <a:pPr eaLnBrk="1" hangingPunct="1">
              <a:spcBef>
                <a:spcPct val="0"/>
              </a:spcBef>
              <a:buClrTx/>
              <a:buSzTx/>
              <a:buFontTx/>
              <a:buNone/>
            </a:pPr>
            <a:r>
              <a:rPr lang="en-GB" altLang="en-US" sz="1200"/>
              <a:t>12 point Arial: The cat sat on the mat……</a:t>
            </a:r>
          </a:p>
          <a:p>
            <a:pPr eaLnBrk="1" hangingPunct="1">
              <a:spcBef>
                <a:spcPct val="0"/>
              </a:spcBef>
              <a:buClrTx/>
              <a:buSzTx/>
              <a:buFontTx/>
              <a:buNone/>
            </a:pPr>
            <a:r>
              <a:rPr lang="en-GB" altLang="en-US" sz="1400">
                <a:latin typeface="Times New Roman" panose="02020603050405020304" pitchFamily="18" charset="0"/>
              </a:rPr>
              <a:t>14 point Times New Roman: The cat sat on the mat……</a:t>
            </a:r>
          </a:p>
          <a:p>
            <a:pPr eaLnBrk="1" hangingPunct="1">
              <a:spcBef>
                <a:spcPct val="0"/>
              </a:spcBef>
              <a:buClrTx/>
              <a:buSzTx/>
              <a:buFontTx/>
              <a:buNone/>
            </a:pPr>
            <a:r>
              <a:rPr lang="en-GB" altLang="en-US" sz="1400"/>
              <a:t>14 point Arial: The cat sat on the mat……</a:t>
            </a:r>
          </a:p>
          <a:p>
            <a:pPr eaLnBrk="1" hangingPunct="1">
              <a:spcBef>
                <a:spcPct val="0"/>
              </a:spcBef>
              <a:buClrTx/>
              <a:buSzTx/>
              <a:buFontTx/>
              <a:buNone/>
            </a:pPr>
            <a:r>
              <a:rPr lang="en-GB" altLang="en-US" sz="1600">
                <a:latin typeface="Times New Roman" panose="02020603050405020304" pitchFamily="18" charset="0"/>
              </a:rPr>
              <a:t>16 point Times New Roman: The cat sat on the mat……</a:t>
            </a:r>
          </a:p>
          <a:p>
            <a:pPr eaLnBrk="1" hangingPunct="1">
              <a:spcBef>
                <a:spcPct val="0"/>
              </a:spcBef>
              <a:buClrTx/>
              <a:buSzTx/>
              <a:buFontTx/>
              <a:buNone/>
            </a:pPr>
            <a:r>
              <a:rPr lang="en-GB" altLang="en-US" sz="1600"/>
              <a:t>16 point Arial: The cat sat on the mat……</a:t>
            </a:r>
          </a:p>
          <a:p>
            <a:pPr eaLnBrk="1" hangingPunct="1">
              <a:spcBef>
                <a:spcPct val="0"/>
              </a:spcBef>
              <a:buClrTx/>
              <a:buSzTx/>
              <a:buFontTx/>
              <a:buNone/>
            </a:pPr>
            <a:r>
              <a:rPr lang="en-GB" altLang="en-US" sz="1800">
                <a:latin typeface="Times New Roman" panose="02020603050405020304" pitchFamily="18" charset="0"/>
              </a:rPr>
              <a:t>18 point Times New Roman: The cat sat on the mat……</a:t>
            </a:r>
          </a:p>
          <a:p>
            <a:pPr eaLnBrk="1" hangingPunct="1">
              <a:spcBef>
                <a:spcPct val="0"/>
              </a:spcBef>
              <a:buClrTx/>
              <a:buSzTx/>
              <a:buFontTx/>
              <a:buNone/>
            </a:pPr>
            <a:r>
              <a:rPr lang="en-GB" altLang="en-US" sz="1800"/>
              <a:t>18 point Arial: The cat sat on the mat……</a:t>
            </a:r>
          </a:p>
          <a:p>
            <a:pPr eaLnBrk="1" hangingPunct="1">
              <a:spcBef>
                <a:spcPct val="0"/>
              </a:spcBef>
              <a:buClrTx/>
              <a:buSzTx/>
              <a:buFontTx/>
              <a:buNone/>
            </a:pPr>
            <a:r>
              <a:rPr lang="en-GB" altLang="en-US" sz="2000">
                <a:latin typeface="Times New Roman" panose="02020603050405020304" pitchFamily="18" charset="0"/>
              </a:rPr>
              <a:t>20 point Times New Roman: The cat sat on the mat……</a:t>
            </a:r>
          </a:p>
          <a:p>
            <a:pPr eaLnBrk="1" hangingPunct="1">
              <a:spcBef>
                <a:spcPct val="0"/>
              </a:spcBef>
              <a:buClrTx/>
              <a:buSzTx/>
              <a:buFontTx/>
              <a:buNone/>
            </a:pPr>
            <a:r>
              <a:rPr lang="en-GB" altLang="en-US" sz="2000"/>
              <a:t>20 point Arial: The cat sat on the mat……</a:t>
            </a:r>
          </a:p>
          <a:p>
            <a:pPr eaLnBrk="1" hangingPunct="1">
              <a:spcBef>
                <a:spcPct val="0"/>
              </a:spcBef>
              <a:buClrTx/>
              <a:buSzTx/>
              <a:buFontTx/>
              <a:buNone/>
            </a:pPr>
            <a:r>
              <a:rPr lang="en-GB" altLang="en-US" sz="2400">
                <a:latin typeface="Times New Roman" panose="02020603050405020304" pitchFamily="18" charset="0"/>
              </a:rPr>
              <a:t>24 point Times New Roman: The cat sat on the mat……</a:t>
            </a:r>
          </a:p>
          <a:p>
            <a:pPr eaLnBrk="1" hangingPunct="1">
              <a:spcBef>
                <a:spcPct val="0"/>
              </a:spcBef>
              <a:buClrTx/>
              <a:buSzTx/>
              <a:buFontTx/>
              <a:buNone/>
            </a:pPr>
            <a:r>
              <a:rPr lang="en-GB" altLang="en-US" sz="2400"/>
              <a:t>24 point Arial: The cat sat on the mat……</a:t>
            </a:r>
          </a:p>
          <a:p>
            <a:pPr eaLnBrk="1" hangingPunct="1">
              <a:spcBef>
                <a:spcPct val="0"/>
              </a:spcBef>
              <a:buClrTx/>
              <a:buSzTx/>
              <a:buFontTx/>
              <a:buNone/>
            </a:pPr>
            <a:r>
              <a:rPr lang="en-GB" altLang="en-US" sz="2800">
                <a:latin typeface="Times New Roman" panose="02020603050405020304" pitchFamily="18" charset="0"/>
              </a:rPr>
              <a:t>28 point Times New Roman: The cat sat on the mat……</a:t>
            </a:r>
          </a:p>
          <a:p>
            <a:pPr eaLnBrk="1" hangingPunct="1">
              <a:spcBef>
                <a:spcPct val="0"/>
              </a:spcBef>
              <a:buClrTx/>
              <a:buSzTx/>
              <a:buFontTx/>
              <a:buNone/>
            </a:pPr>
            <a:r>
              <a:rPr lang="en-GB" altLang="en-US" sz="2800"/>
              <a:t>28 point Arial: The cat sat on the mat……</a:t>
            </a:r>
          </a:p>
          <a:p>
            <a:pPr eaLnBrk="1" hangingPunct="1">
              <a:spcBef>
                <a:spcPct val="0"/>
              </a:spcBef>
              <a:buClrTx/>
              <a:buSzTx/>
              <a:buFontTx/>
              <a:buNone/>
            </a:pPr>
            <a:r>
              <a:rPr lang="en-GB" altLang="en-US">
                <a:latin typeface="Times New Roman" panose="02020603050405020304" pitchFamily="18" charset="0"/>
              </a:rPr>
              <a:t>32 point Times New Roman: The cat sat on the mat…</a:t>
            </a:r>
          </a:p>
          <a:p>
            <a:pPr eaLnBrk="1" hangingPunct="1">
              <a:spcBef>
                <a:spcPct val="0"/>
              </a:spcBef>
              <a:buClrTx/>
              <a:buSzTx/>
              <a:buFontTx/>
              <a:buNone/>
            </a:pPr>
            <a:r>
              <a:rPr lang="en-GB" altLang="en-US"/>
              <a:t>32 point Arial: The cat sat on the mat……</a:t>
            </a:r>
          </a:p>
          <a:p>
            <a:pPr eaLnBrk="1" hangingPunct="1">
              <a:spcBef>
                <a:spcPct val="0"/>
              </a:spcBef>
              <a:buClrTx/>
              <a:buSzTx/>
              <a:buFontTx/>
              <a:buNone/>
            </a:pPr>
            <a:endParaRPr lang="en-GB" altLang="en-US"/>
          </a:p>
          <a:p>
            <a:pPr eaLnBrk="1" hangingPunct="1">
              <a:spcBef>
                <a:spcPct val="0"/>
              </a:spcBef>
              <a:buClrTx/>
              <a:buSzTx/>
              <a:buFontTx/>
              <a:buNone/>
            </a:pPr>
            <a:endParaRPr lang="en-GB" alt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7650" name="Text Box 6"/>
          <p:cNvSpPr txBox="1">
            <a:spLocks noChangeArrowheads="1"/>
          </p:cNvSpPr>
          <p:nvPr/>
        </p:nvSpPr>
        <p:spPr bwMode="auto">
          <a:xfrm>
            <a:off x="1703388" y="549276"/>
            <a:ext cx="9144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GB" altLang="en-US" sz="1000">
                <a:latin typeface="Times New Roman" panose="02020603050405020304" pitchFamily="18" charset="0"/>
              </a:rPr>
              <a:t>10 point Times New Roman: The cat sat on the mat……</a:t>
            </a:r>
          </a:p>
          <a:p>
            <a:pPr eaLnBrk="1" hangingPunct="1">
              <a:spcBef>
                <a:spcPct val="0"/>
              </a:spcBef>
              <a:buClrTx/>
              <a:buSzTx/>
              <a:buFontTx/>
              <a:buNone/>
            </a:pPr>
            <a:r>
              <a:rPr lang="en-GB" altLang="en-US" sz="1000"/>
              <a:t>10 point Arial: The cat sat on the mat……</a:t>
            </a:r>
          </a:p>
          <a:p>
            <a:pPr eaLnBrk="1" hangingPunct="1">
              <a:spcBef>
                <a:spcPct val="0"/>
              </a:spcBef>
              <a:buClrTx/>
              <a:buSzTx/>
              <a:buFontTx/>
              <a:buNone/>
            </a:pPr>
            <a:r>
              <a:rPr lang="en-GB" altLang="en-US" sz="1200">
                <a:latin typeface="Times New Roman" panose="02020603050405020304" pitchFamily="18" charset="0"/>
              </a:rPr>
              <a:t>12 point Times New Roman: The cat sat on the mat……</a:t>
            </a:r>
          </a:p>
          <a:p>
            <a:pPr eaLnBrk="1" hangingPunct="1">
              <a:spcBef>
                <a:spcPct val="0"/>
              </a:spcBef>
              <a:buClrTx/>
              <a:buSzTx/>
              <a:buFontTx/>
              <a:buNone/>
            </a:pPr>
            <a:r>
              <a:rPr lang="en-GB" altLang="en-US" sz="1200"/>
              <a:t>12 point Arial: The cat sat on the mat……</a:t>
            </a:r>
          </a:p>
          <a:p>
            <a:pPr eaLnBrk="1" hangingPunct="1">
              <a:spcBef>
                <a:spcPct val="0"/>
              </a:spcBef>
              <a:buClrTx/>
              <a:buSzTx/>
              <a:buFontTx/>
              <a:buNone/>
            </a:pPr>
            <a:r>
              <a:rPr lang="en-GB" altLang="en-US" sz="1400">
                <a:latin typeface="Times New Roman" panose="02020603050405020304" pitchFamily="18" charset="0"/>
              </a:rPr>
              <a:t>14 point Times New Roman: The cat sat on the mat……</a:t>
            </a:r>
          </a:p>
          <a:p>
            <a:pPr eaLnBrk="1" hangingPunct="1">
              <a:spcBef>
                <a:spcPct val="0"/>
              </a:spcBef>
              <a:buClrTx/>
              <a:buSzTx/>
              <a:buFontTx/>
              <a:buNone/>
            </a:pPr>
            <a:r>
              <a:rPr lang="en-GB" altLang="en-US" sz="1400"/>
              <a:t>14 point Arial: The cat sat on the mat……</a:t>
            </a:r>
          </a:p>
          <a:p>
            <a:pPr eaLnBrk="1" hangingPunct="1">
              <a:spcBef>
                <a:spcPct val="0"/>
              </a:spcBef>
              <a:buClrTx/>
              <a:buSzTx/>
              <a:buFontTx/>
              <a:buNone/>
            </a:pPr>
            <a:r>
              <a:rPr lang="en-GB" altLang="en-US" sz="1600">
                <a:latin typeface="Times New Roman" panose="02020603050405020304" pitchFamily="18" charset="0"/>
              </a:rPr>
              <a:t>16 point Times New Roman: The cat sat on the mat……</a:t>
            </a:r>
          </a:p>
          <a:p>
            <a:pPr eaLnBrk="1" hangingPunct="1">
              <a:spcBef>
                <a:spcPct val="0"/>
              </a:spcBef>
              <a:buClrTx/>
              <a:buSzTx/>
              <a:buFontTx/>
              <a:buNone/>
            </a:pPr>
            <a:r>
              <a:rPr lang="en-GB" altLang="en-US" sz="1600"/>
              <a:t>16 point Arial: The cat sat on the mat……</a:t>
            </a:r>
          </a:p>
          <a:p>
            <a:pPr eaLnBrk="1" hangingPunct="1">
              <a:spcBef>
                <a:spcPct val="0"/>
              </a:spcBef>
              <a:buClrTx/>
              <a:buSzTx/>
              <a:buFontTx/>
              <a:buNone/>
            </a:pPr>
            <a:r>
              <a:rPr lang="en-GB" altLang="en-US" sz="1800">
                <a:latin typeface="Times New Roman" panose="02020603050405020304" pitchFamily="18" charset="0"/>
              </a:rPr>
              <a:t>18 point Times New Roman: The cat sat on the mat……</a:t>
            </a:r>
          </a:p>
          <a:p>
            <a:pPr eaLnBrk="1" hangingPunct="1">
              <a:spcBef>
                <a:spcPct val="0"/>
              </a:spcBef>
              <a:buClrTx/>
              <a:buSzTx/>
              <a:buFontTx/>
              <a:buNone/>
            </a:pPr>
            <a:r>
              <a:rPr lang="en-GB" altLang="en-US" sz="1800"/>
              <a:t>18 point Arial: The cat sat on the mat……</a:t>
            </a:r>
          </a:p>
          <a:p>
            <a:pPr eaLnBrk="1" hangingPunct="1">
              <a:spcBef>
                <a:spcPct val="0"/>
              </a:spcBef>
              <a:buClrTx/>
              <a:buSzTx/>
              <a:buFontTx/>
              <a:buNone/>
            </a:pPr>
            <a:r>
              <a:rPr lang="en-GB" altLang="en-US" sz="2000">
                <a:latin typeface="Times New Roman" panose="02020603050405020304" pitchFamily="18" charset="0"/>
              </a:rPr>
              <a:t>20 point Times New Roman: The cat sat on the mat……</a:t>
            </a:r>
          </a:p>
          <a:p>
            <a:pPr eaLnBrk="1" hangingPunct="1">
              <a:spcBef>
                <a:spcPct val="0"/>
              </a:spcBef>
              <a:buClrTx/>
              <a:buSzTx/>
              <a:buFontTx/>
              <a:buNone/>
            </a:pPr>
            <a:r>
              <a:rPr lang="en-GB" altLang="en-US" sz="2000"/>
              <a:t>20 point Arial: The cat sat on the mat……</a:t>
            </a:r>
          </a:p>
          <a:p>
            <a:pPr eaLnBrk="1" hangingPunct="1">
              <a:spcBef>
                <a:spcPct val="0"/>
              </a:spcBef>
              <a:buClrTx/>
              <a:buSzTx/>
              <a:buFontTx/>
              <a:buNone/>
            </a:pPr>
            <a:r>
              <a:rPr lang="en-GB" altLang="en-US" sz="2400">
                <a:latin typeface="Times New Roman" panose="02020603050405020304" pitchFamily="18" charset="0"/>
              </a:rPr>
              <a:t>24 point Times New Roman: The cat sat on the mat……</a:t>
            </a:r>
          </a:p>
          <a:p>
            <a:pPr eaLnBrk="1" hangingPunct="1">
              <a:spcBef>
                <a:spcPct val="0"/>
              </a:spcBef>
              <a:buClrTx/>
              <a:buSzTx/>
              <a:buFontTx/>
              <a:buNone/>
            </a:pPr>
            <a:r>
              <a:rPr lang="en-GB" altLang="en-US" sz="2400"/>
              <a:t>24 point Arial: The cat sat on the mat……</a:t>
            </a:r>
          </a:p>
          <a:p>
            <a:pPr eaLnBrk="1" hangingPunct="1">
              <a:spcBef>
                <a:spcPct val="0"/>
              </a:spcBef>
              <a:buClrTx/>
              <a:buSzTx/>
              <a:buFontTx/>
              <a:buNone/>
            </a:pPr>
            <a:r>
              <a:rPr lang="en-GB" altLang="en-US" sz="2800">
                <a:latin typeface="Times New Roman" panose="02020603050405020304" pitchFamily="18" charset="0"/>
              </a:rPr>
              <a:t>28 point Times New Roman: The cat sat on the mat……</a:t>
            </a:r>
          </a:p>
          <a:p>
            <a:pPr eaLnBrk="1" hangingPunct="1">
              <a:spcBef>
                <a:spcPct val="0"/>
              </a:spcBef>
              <a:buClrTx/>
              <a:buSzTx/>
              <a:buFontTx/>
              <a:buNone/>
            </a:pPr>
            <a:r>
              <a:rPr lang="en-GB" altLang="en-US" sz="2800"/>
              <a:t>28 point Arial: The cat sat on the mat……</a:t>
            </a:r>
          </a:p>
          <a:p>
            <a:pPr eaLnBrk="1" hangingPunct="1">
              <a:spcBef>
                <a:spcPct val="0"/>
              </a:spcBef>
              <a:buClrTx/>
              <a:buSzTx/>
              <a:buFontTx/>
              <a:buNone/>
            </a:pPr>
            <a:r>
              <a:rPr lang="en-GB" altLang="en-US">
                <a:latin typeface="Times New Roman" panose="02020603050405020304" pitchFamily="18" charset="0"/>
              </a:rPr>
              <a:t>32 point Times New Roman: The cat sat on the mat…</a:t>
            </a:r>
          </a:p>
          <a:p>
            <a:pPr eaLnBrk="1" hangingPunct="1">
              <a:spcBef>
                <a:spcPct val="0"/>
              </a:spcBef>
              <a:buClrTx/>
              <a:buSzTx/>
              <a:buFontTx/>
              <a:buNone/>
            </a:pPr>
            <a:r>
              <a:rPr lang="en-GB" altLang="en-US"/>
              <a:t>32 point Arial: The cat sat on the mat……</a:t>
            </a:r>
          </a:p>
          <a:p>
            <a:pPr eaLnBrk="1" hangingPunct="1">
              <a:spcBef>
                <a:spcPct val="0"/>
              </a:spcBef>
              <a:buClrTx/>
              <a:buSzTx/>
              <a:buFontTx/>
              <a:buNone/>
            </a:pPr>
            <a:endParaRPr lang="en-GB" altLang="en-US"/>
          </a:p>
          <a:p>
            <a:pPr eaLnBrk="1" hangingPunct="1">
              <a:spcBef>
                <a:spcPct val="0"/>
              </a:spcBef>
              <a:buClrTx/>
              <a:buSzTx/>
              <a:buFontTx/>
              <a:buNone/>
            </a:pPr>
            <a:endParaRPr lang="en-GB" alt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703388" y="549276"/>
            <a:ext cx="9144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GB" altLang="en-US" sz="1000">
                <a:solidFill>
                  <a:schemeClr val="bg1"/>
                </a:solidFill>
                <a:latin typeface="Times New Roman" panose="02020603050405020304" pitchFamily="18" charset="0"/>
              </a:rPr>
              <a:t>10 point Times New Roman: The cat sat on the mat……</a:t>
            </a:r>
          </a:p>
          <a:p>
            <a:pPr eaLnBrk="1" hangingPunct="1">
              <a:spcBef>
                <a:spcPct val="0"/>
              </a:spcBef>
              <a:buClrTx/>
              <a:buSzTx/>
              <a:buFontTx/>
              <a:buNone/>
            </a:pPr>
            <a:r>
              <a:rPr lang="en-GB" altLang="en-US" sz="1000">
                <a:solidFill>
                  <a:schemeClr val="bg1"/>
                </a:solidFill>
              </a:rPr>
              <a:t>10 point Arial: The cat sat on the mat……</a:t>
            </a:r>
          </a:p>
          <a:p>
            <a:pPr eaLnBrk="1" hangingPunct="1">
              <a:spcBef>
                <a:spcPct val="0"/>
              </a:spcBef>
              <a:buClrTx/>
              <a:buSzTx/>
              <a:buFontTx/>
              <a:buNone/>
            </a:pPr>
            <a:r>
              <a:rPr lang="en-GB" altLang="en-US" sz="1200">
                <a:solidFill>
                  <a:schemeClr val="bg1"/>
                </a:solidFill>
                <a:latin typeface="Times New Roman" panose="02020603050405020304" pitchFamily="18" charset="0"/>
              </a:rPr>
              <a:t>12 point Times New Roman: The cat sat on the mat……</a:t>
            </a:r>
          </a:p>
          <a:p>
            <a:pPr eaLnBrk="1" hangingPunct="1">
              <a:spcBef>
                <a:spcPct val="0"/>
              </a:spcBef>
              <a:buClrTx/>
              <a:buSzTx/>
              <a:buFontTx/>
              <a:buNone/>
            </a:pPr>
            <a:r>
              <a:rPr lang="en-GB" altLang="en-US" sz="1200">
                <a:solidFill>
                  <a:schemeClr val="bg1"/>
                </a:solidFill>
              </a:rPr>
              <a:t>12 point Arial: The cat sat on the mat……</a:t>
            </a:r>
          </a:p>
          <a:p>
            <a:pPr eaLnBrk="1" hangingPunct="1">
              <a:spcBef>
                <a:spcPct val="0"/>
              </a:spcBef>
              <a:buClrTx/>
              <a:buSzTx/>
              <a:buFontTx/>
              <a:buNone/>
            </a:pPr>
            <a:r>
              <a:rPr lang="en-GB" altLang="en-US" sz="1400">
                <a:solidFill>
                  <a:schemeClr val="bg1"/>
                </a:solidFill>
                <a:latin typeface="Times New Roman" panose="02020603050405020304" pitchFamily="18" charset="0"/>
              </a:rPr>
              <a:t>14 point Times New Roman: The cat sat on the mat……</a:t>
            </a:r>
          </a:p>
          <a:p>
            <a:pPr eaLnBrk="1" hangingPunct="1">
              <a:spcBef>
                <a:spcPct val="0"/>
              </a:spcBef>
              <a:buClrTx/>
              <a:buSzTx/>
              <a:buFontTx/>
              <a:buNone/>
            </a:pPr>
            <a:r>
              <a:rPr lang="en-GB" altLang="en-US" sz="1400">
                <a:solidFill>
                  <a:schemeClr val="bg1"/>
                </a:solidFill>
              </a:rPr>
              <a:t>14 point Arial: The cat sat on the mat……</a:t>
            </a:r>
          </a:p>
          <a:p>
            <a:pPr eaLnBrk="1" hangingPunct="1">
              <a:spcBef>
                <a:spcPct val="0"/>
              </a:spcBef>
              <a:buClrTx/>
              <a:buSzTx/>
              <a:buFontTx/>
              <a:buNone/>
            </a:pPr>
            <a:r>
              <a:rPr lang="en-GB" altLang="en-US" sz="1600">
                <a:solidFill>
                  <a:schemeClr val="bg1"/>
                </a:solidFill>
                <a:latin typeface="Times New Roman" panose="02020603050405020304" pitchFamily="18" charset="0"/>
              </a:rPr>
              <a:t>16 point Times New Roman: The cat sat on the mat……</a:t>
            </a:r>
          </a:p>
          <a:p>
            <a:pPr eaLnBrk="1" hangingPunct="1">
              <a:spcBef>
                <a:spcPct val="0"/>
              </a:spcBef>
              <a:buClrTx/>
              <a:buSzTx/>
              <a:buFontTx/>
              <a:buNone/>
            </a:pPr>
            <a:r>
              <a:rPr lang="en-GB" altLang="en-US" sz="1600">
                <a:solidFill>
                  <a:schemeClr val="bg1"/>
                </a:solidFill>
              </a:rPr>
              <a:t>16 point Arial: The cat sat on the mat……</a:t>
            </a:r>
          </a:p>
          <a:p>
            <a:pPr eaLnBrk="1" hangingPunct="1">
              <a:spcBef>
                <a:spcPct val="0"/>
              </a:spcBef>
              <a:buClrTx/>
              <a:buSzTx/>
              <a:buFontTx/>
              <a:buNone/>
            </a:pPr>
            <a:r>
              <a:rPr lang="en-GB" altLang="en-US" sz="1800">
                <a:solidFill>
                  <a:schemeClr val="bg1"/>
                </a:solidFill>
                <a:latin typeface="Times New Roman" panose="02020603050405020304" pitchFamily="18" charset="0"/>
              </a:rPr>
              <a:t>18 point Times New Roman: The cat sat on the mat……</a:t>
            </a:r>
          </a:p>
          <a:p>
            <a:pPr eaLnBrk="1" hangingPunct="1">
              <a:spcBef>
                <a:spcPct val="0"/>
              </a:spcBef>
              <a:buClrTx/>
              <a:buSzTx/>
              <a:buFontTx/>
              <a:buNone/>
            </a:pPr>
            <a:r>
              <a:rPr lang="en-GB" altLang="en-US" sz="1800">
                <a:solidFill>
                  <a:schemeClr val="bg1"/>
                </a:solidFill>
              </a:rPr>
              <a:t>18 point Arial: The cat sat on the mat……</a:t>
            </a:r>
          </a:p>
          <a:p>
            <a:pPr eaLnBrk="1" hangingPunct="1">
              <a:spcBef>
                <a:spcPct val="0"/>
              </a:spcBef>
              <a:buClrTx/>
              <a:buSzTx/>
              <a:buFontTx/>
              <a:buNone/>
            </a:pPr>
            <a:r>
              <a:rPr lang="en-GB" altLang="en-US" sz="2000">
                <a:solidFill>
                  <a:schemeClr val="bg1"/>
                </a:solidFill>
                <a:latin typeface="Times New Roman" panose="02020603050405020304" pitchFamily="18" charset="0"/>
              </a:rPr>
              <a:t>20 point Times New Roman: The cat sat on the mat……</a:t>
            </a:r>
          </a:p>
          <a:p>
            <a:pPr eaLnBrk="1" hangingPunct="1">
              <a:spcBef>
                <a:spcPct val="0"/>
              </a:spcBef>
              <a:buClrTx/>
              <a:buSzTx/>
              <a:buFontTx/>
              <a:buNone/>
            </a:pPr>
            <a:r>
              <a:rPr lang="en-GB" altLang="en-US" sz="2000">
                <a:solidFill>
                  <a:schemeClr val="bg1"/>
                </a:solidFill>
              </a:rPr>
              <a:t>20 point Arial: The cat sat on the mat……</a:t>
            </a:r>
          </a:p>
          <a:p>
            <a:pPr eaLnBrk="1" hangingPunct="1">
              <a:spcBef>
                <a:spcPct val="0"/>
              </a:spcBef>
              <a:buClrTx/>
              <a:buSzTx/>
              <a:buFontTx/>
              <a:buNone/>
            </a:pPr>
            <a:r>
              <a:rPr lang="en-GB" altLang="en-US" sz="2400">
                <a:solidFill>
                  <a:schemeClr val="bg1"/>
                </a:solidFill>
                <a:latin typeface="Times New Roman" panose="02020603050405020304" pitchFamily="18" charset="0"/>
              </a:rPr>
              <a:t>24 point Times New Roman: The cat sat on the mat……</a:t>
            </a:r>
          </a:p>
          <a:p>
            <a:pPr eaLnBrk="1" hangingPunct="1">
              <a:spcBef>
                <a:spcPct val="0"/>
              </a:spcBef>
              <a:buClrTx/>
              <a:buSzTx/>
              <a:buFontTx/>
              <a:buNone/>
            </a:pPr>
            <a:r>
              <a:rPr lang="en-GB" altLang="en-US" sz="2400">
                <a:solidFill>
                  <a:schemeClr val="bg1"/>
                </a:solidFill>
              </a:rPr>
              <a:t>24 point Arial: The cat sat on the mat……</a:t>
            </a:r>
          </a:p>
          <a:p>
            <a:pPr eaLnBrk="1" hangingPunct="1">
              <a:spcBef>
                <a:spcPct val="0"/>
              </a:spcBef>
              <a:buClrTx/>
              <a:buSzTx/>
              <a:buFontTx/>
              <a:buNone/>
            </a:pPr>
            <a:r>
              <a:rPr lang="en-GB" altLang="en-US" sz="2800">
                <a:solidFill>
                  <a:schemeClr val="bg1"/>
                </a:solidFill>
                <a:latin typeface="Times New Roman" panose="02020603050405020304" pitchFamily="18" charset="0"/>
              </a:rPr>
              <a:t>28 point Times New Roman: The cat sat on the mat……</a:t>
            </a:r>
          </a:p>
          <a:p>
            <a:pPr eaLnBrk="1" hangingPunct="1">
              <a:spcBef>
                <a:spcPct val="0"/>
              </a:spcBef>
              <a:buClrTx/>
              <a:buSzTx/>
              <a:buFontTx/>
              <a:buNone/>
            </a:pPr>
            <a:r>
              <a:rPr lang="en-GB" altLang="en-US" sz="2800">
                <a:solidFill>
                  <a:schemeClr val="bg1"/>
                </a:solidFill>
              </a:rPr>
              <a:t>28 point Arial: The cat sat on the mat……</a:t>
            </a:r>
          </a:p>
          <a:p>
            <a:pPr eaLnBrk="1" hangingPunct="1">
              <a:spcBef>
                <a:spcPct val="0"/>
              </a:spcBef>
              <a:buClrTx/>
              <a:buSzTx/>
              <a:buFontTx/>
              <a:buNone/>
            </a:pPr>
            <a:r>
              <a:rPr lang="en-GB" altLang="en-US">
                <a:solidFill>
                  <a:schemeClr val="bg1"/>
                </a:solidFill>
                <a:latin typeface="Times New Roman" panose="02020603050405020304" pitchFamily="18" charset="0"/>
              </a:rPr>
              <a:t>32 point Times New Roman: The cat sat on the mat…</a:t>
            </a:r>
          </a:p>
          <a:p>
            <a:pPr eaLnBrk="1" hangingPunct="1">
              <a:spcBef>
                <a:spcPct val="0"/>
              </a:spcBef>
              <a:buClrTx/>
              <a:buSzTx/>
              <a:buFontTx/>
              <a:buNone/>
            </a:pPr>
            <a:r>
              <a:rPr lang="en-GB" altLang="en-US">
                <a:solidFill>
                  <a:schemeClr val="bg1"/>
                </a:solidFill>
              </a:rPr>
              <a:t>32 point Arial: The cat sat on the mat……</a:t>
            </a:r>
          </a:p>
          <a:p>
            <a:pPr eaLnBrk="1" hangingPunct="1">
              <a:spcBef>
                <a:spcPct val="0"/>
              </a:spcBef>
              <a:buClrTx/>
              <a:buSzTx/>
              <a:buFontTx/>
              <a:buNone/>
            </a:pPr>
            <a:endParaRPr lang="en-GB" altLang="en-US">
              <a:solidFill>
                <a:schemeClr val="bg1"/>
              </a:solidFill>
            </a:endParaRPr>
          </a:p>
          <a:p>
            <a:pPr eaLnBrk="1" hangingPunct="1">
              <a:spcBef>
                <a:spcPct val="0"/>
              </a:spcBef>
              <a:buClrTx/>
              <a:buSzTx/>
              <a:buFontTx/>
              <a:buNone/>
            </a:pPr>
            <a:endParaRPr lang="en-GB" altLang="en-US" sz="280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703388" y="549276"/>
            <a:ext cx="91440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GB" altLang="en-US" sz="1000">
                <a:solidFill>
                  <a:srgbClr val="FF66FF"/>
                </a:solidFill>
                <a:latin typeface="Times New Roman" panose="02020603050405020304" pitchFamily="18" charset="0"/>
              </a:rPr>
              <a:t>10 point Times New Roman: The cat sat on the mat……</a:t>
            </a:r>
          </a:p>
          <a:p>
            <a:pPr eaLnBrk="1" hangingPunct="1">
              <a:spcBef>
                <a:spcPct val="0"/>
              </a:spcBef>
              <a:buClrTx/>
              <a:buSzTx/>
              <a:buFontTx/>
              <a:buNone/>
            </a:pPr>
            <a:r>
              <a:rPr lang="en-GB" altLang="en-US" sz="1000">
                <a:solidFill>
                  <a:srgbClr val="FF66FF"/>
                </a:solidFill>
              </a:rPr>
              <a:t>10 point Arial: The cat sat on the mat……</a:t>
            </a:r>
          </a:p>
          <a:p>
            <a:pPr eaLnBrk="1" hangingPunct="1">
              <a:spcBef>
                <a:spcPct val="0"/>
              </a:spcBef>
              <a:buClrTx/>
              <a:buSzTx/>
              <a:buFontTx/>
              <a:buNone/>
            </a:pPr>
            <a:r>
              <a:rPr lang="en-GB" altLang="en-US" sz="1200">
                <a:solidFill>
                  <a:srgbClr val="FF66FF"/>
                </a:solidFill>
                <a:latin typeface="Times New Roman" panose="02020603050405020304" pitchFamily="18" charset="0"/>
              </a:rPr>
              <a:t>12 point Times New Roman: The cat sat on the mat……</a:t>
            </a:r>
          </a:p>
          <a:p>
            <a:pPr eaLnBrk="1" hangingPunct="1">
              <a:spcBef>
                <a:spcPct val="0"/>
              </a:spcBef>
              <a:buClrTx/>
              <a:buSzTx/>
              <a:buFontTx/>
              <a:buNone/>
            </a:pPr>
            <a:r>
              <a:rPr lang="en-GB" altLang="en-US" sz="1200">
                <a:solidFill>
                  <a:srgbClr val="FF66FF"/>
                </a:solidFill>
              </a:rPr>
              <a:t>12 point Arial: The cat sat on the mat……</a:t>
            </a:r>
          </a:p>
          <a:p>
            <a:pPr eaLnBrk="1" hangingPunct="1">
              <a:spcBef>
                <a:spcPct val="0"/>
              </a:spcBef>
              <a:buClrTx/>
              <a:buSzTx/>
              <a:buFontTx/>
              <a:buNone/>
            </a:pPr>
            <a:r>
              <a:rPr lang="en-GB" altLang="en-US" sz="1400">
                <a:solidFill>
                  <a:srgbClr val="FF66FF"/>
                </a:solidFill>
                <a:latin typeface="Times New Roman" panose="02020603050405020304" pitchFamily="18" charset="0"/>
              </a:rPr>
              <a:t>14 point Times New Roman: The cat sat on the mat……</a:t>
            </a:r>
          </a:p>
          <a:p>
            <a:pPr eaLnBrk="1" hangingPunct="1">
              <a:spcBef>
                <a:spcPct val="0"/>
              </a:spcBef>
              <a:buClrTx/>
              <a:buSzTx/>
              <a:buFontTx/>
              <a:buNone/>
            </a:pPr>
            <a:r>
              <a:rPr lang="en-GB" altLang="en-US" sz="1400">
                <a:solidFill>
                  <a:srgbClr val="FF66FF"/>
                </a:solidFill>
              </a:rPr>
              <a:t>14 point Arial: The cat sat on the mat……</a:t>
            </a:r>
          </a:p>
          <a:p>
            <a:pPr eaLnBrk="1" hangingPunct="1">
              <a:spcBef>
                <a:spcPct val="0"/>
              </a:spcBef>
              <a:buClrTx/>
              <a:buSzTx/>
              <a:buFontTx/>
              <a:buNone/>
            </a:pPr>
            <a:r>
              <a:rPr lang="en-GB" altLang="en-US" sz="1600">
                <a:solidFill>
                  <a:srgbClr val="FF66FF"/>
                </a:solidFill>
                <a:latin typeface="Times New Roman" panose="02020603050405020304" pitchFamily="18" charset="0"/>
              </a:rPr>
              <a:t>16 point Times New Roman: The cat sat on the mat……</a:t>
            </a:r>
          </a:p>
          <a:p>
            <a:pPr eaLnBrk="1" hangingPunct="1">
              <a:spcBef>
                <a:spcPct val="0"/>
              </a:spcBef>
              <a:buClrTx/>
              <a:buSzTx/>
              <a:buFontTx/>
              <a:buNone/>
            </a:pPr>
            <a:r>
              <a:rPr lang="en-GB" altLang="en-US" sz="1600">
                <a:solidFill>
                  <a:srgbClr val="FF66FF"/>
                </a:solidFill>
              </a:rPr>
              <a:t>16 point Arial: The cat sat on the mat……</a:t>
            </a:r>
          </a:p>
          <a:p>
            <a:pPr eaLnBrk="1" hangingPunct="1">
              <a:spcBef>
                <a:spcPct val="0"/>
              </a:spcBef>
              <a:buClrTx/>
              <a:buSzTx/>
              <a:buFontTx/>
              <a:buNone/>
            </a:pPr>
            <a:r>
              <a:rPr lang="en-GB" altLang="en-US" sz="1800">
                <a:solidFill>
                  <a:srgbClr val="FF66FF"/>
                </a:solidFill>
                <a:latin typeface="Times New Roman" panose="02020603050405020304" pitchFamily="18" charset="0"/>
              </a:rPr>
              <a:t>18 point Times New Roman: The cat sat on the mat……</a:t>
            </a:r>
          </a:p>
          <a:p>
            <a:pPr eaLnBrk="1" hangingPunct="1">
              <a:spcBef>
                <a:spcPct val="0"/>
              </a:spcBef>
              <a:buClrTx/>
              <a:buSzTx/>
              <a:buFontTx/>
              <a:buNone/>
            </a:pPr>
            <a:r>
              <a:rPr lang="en-GB" altLang="en-US" sz="1800">
                <a:solidFill>
                  <a:srgbClr val="FF66FF"/>
                </a:solidFill>
              </a:rPr>
              <a:t>18 point Arial: The cat sat on the mat……</a:t>
            </a:r>
          </a:p>
          <a:p>
            <a:pPr eaLnBrk="1" hangingPunct="1">
              <a:spcBef>
                <a:spcPct val="0"/>
              </a:spcBef>
              <a:buClrTx/>
              <a:buSzTx/>
              <a:buFontTx/>
              <a:buNone/>
            </a:pPr>
            <a:r>
              <a:rPr lang="en-GB" altLang="en-US" sz="2000">
                <a:solidFill>
                  <a:srgbClr val="FF66FF"/>
                </a:solidFill>
                <a:latin typeface="Times New Roman" panose="02020603050405020304" pitchFamily="18" charset="0"/>
              </a:rPr>
              <a:t>20 point Times New Roman: The cat sat on the mat……</a:t>
            </a:r>
          </a:p>
          <a:p>
            <a:pPr eaLnBrk="1" hangingPunct="1">
              <a:spcBef>
                <a:spcPct val="0"/>
              </a:spcBef>
              <a:buClrTx/>
              <a:buSzTx/>
              <a:buFontTx/>
              <a:buNone/>
            </a:pPr>
            <a:r>
              <a:rPr lang="en-GB" altLang="en-US" sz="2000">
                <a:solidFill>
                  <a:srgbClr val="FF66FF"/>
                </a:solidFill>
              </a:rPr>
              <a:t>20 point Arial: The cat sat on the mat……</a:t>
            </a:r>
          </a:p>
          <a:p>
            <a:pPr eaLnBrk="1" hangingPunct="1">
              <a:spcBef>
                <a:spcPct val="0"/>
              </a:spcBef>
              <a:buClrTx/>
              <a:buSzTx/>
              <a:buFontTx/>
              <a:buNone/>
            </a:pPr>
            <a:r>
              <a:rPr lang="en-GB" altLang="en-US" sz="2400">
                <a:solidFill>
                  <a:srgbClr val="FF66FF"/>
                </a:solidFill>
                <a:latin typeface="Times New Roman" panose="02020603050405020304" pitchFamily="18" charset="0"/>
              </a:rPr>
              <a:t>24 point Times New Roman: The cat sat on the mat……</a:t>
            </a:r>
          </a:p>
          <a:p>
            <a:pPr eaLnBrk="1" hangingPunct="1">
              <a:spcBef>
                <a:spcPct val="0"/>
              </a:spcBef>
              <a:buClrTx/>
              <a:buSzTx/>
              <a:buFontTx/>
              <a:buNone/>
            </a:pPr>
            <a:r>
              <a:rPr lang="en-GB" altLang="en-US" sz="2400">
                <a:solidFill>
                  <a:srgbClr val="FF66FF"/>
                </a:solidFill>
              </a:rPr>
              <a:t>24 point Arial: The cat sat on the mat……</a:t>
            </a:r>
          </a:p>
          <a:p>
            <a:pPr eaLnBrk="1" hangingPunct="1">
              <a:spcBef>
                <a:spcPct val="0"/>
              </a:spcBef>
              <a:buClrTx/>
              <a:buSzTx/>
              <a:buFontTx/>
              <a:buNone/>
            </a:pPr>
            <a:r>
              <a:rPr lang="en-GB" altLang="en-US" sz="2800">
                <a:solidFill>
                  <a:srgbClr val="FF66FF"/>
                </a:solidFill>
                <a:latin typeface="Times New Roman" panose="02020603050405020304" pitchFamily="18" charset="0"/>
              </a:rPr>
              <a:t>28 point Times New Roman: The cat sat on the mat……</a:t>
            </a:r>
          </a:p>
          <a:p>
            <a:pPr eaLnBrk="1" hangingPunct="1">
              <a:spcBef>
                <a:spcPct val="0"/>
              </a:spcBef>
              <a:buClrTx/>
              <a:buSzTx/>
              <a:buFontTx/>
              <a:buNone/>
            </a:pPr>
            <a:r>
              <a:rPr lang="en-GB" altLang="en-US" sz="2800">
                <a:solidFill>
                  <a:srgbClr val="FF66FF"/>
                </a:solidFill>
              </a:rPr>
              <a:t>28 point Arial: The cat sat on the mat……</a:t>
            </a:r>
          </a:p>
          <a:p>
            <a:pPr eaLnBrk="1" hangingPunct="1">
              <a:spcBef>
                <a:spcPct val="0"/>
              </a:spcBef>
              <a:buClrTx/>
              <a:buSzTx/>
              <a:buFontTx/>
              <a:buNone/>
            </a:pPr>
            <a:r>
              <a:rPr lang="en-GB" altLang="en-US">
                <a:solidFill>
                  <a:srgbClr val="FF66FF"/>
                </a:solidFill>
                <a:latin typeface="Times New Roman" panose="02020603050405020304" pitchFamily="18" charset="0"/>
              </a:rPr>
              <a:t>32 point Times New Roman: The cat sat on the mat…</a:t>
            </a:r>
          </a:p>
          <a:p>
            <a:pPr eaLnBrk="1" hangingPunct="1">
              <a:spcBef>
                <a:spcPct val="0"/>
              </a:spcBef>
              <a:buClrTx/>
              <a:buSzTx/>
              <a:buFontTx/>
              <a:buNone/>
            </a:pPr>
            <a:r>
              <a:rPr lang="en-GB" altLang="en-US">
                <a:solidFill>
                  <a:srgbClr val="FF66FF"/>
                </a:solidFill>
              </a:rPr>
              <a:t>32 point Arial: The cat sat on the mat……</a:t>
            </a:r>
          </a:p>
          <a:p>
            <a:pPr eaLnBrk="1" hangingPunct="1">
              <a:spcBef>
                <a:spcPct val="0"/>
              </a:spcBef>
              <a:buClrTx/>
              <a:buSzTx/>
              <a:buFontTx/>
              <a:buNone/>
            </a:pPr>
            <a:endParaRPr lang="en-GB" altLang="en-US">
              <a:solidFill>
                <a:srgbClr val="FF66FF"/>
              </a:solidFill>
            </a:endParaRPr>
          </a:p>
          <a:p>
            <a:pPr eaLnBrk="1" hangingPunct="1">
              <a:spcBef>
                <a:spcPct val="0"/>
              </a:spcBef>
              <a:buClrTx/>
              <a:buSzTx/>
              <a:buFontTx/>
              <a:buNone/>
            </a:pPr>
            <a:endParaRPr lang="en-GB" altLang="en-US" sz="2800">
              <a:solidFill>
                <a:srgbClr val="FF66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altLang="en-US" smtClean="0"/>
              <a:t>Use of animation</a:t>
            </a:r>
          </a:p>
        </p:txBody>
      </p:sp>
      <p:sp>
        <p:nvSpPr>
          <p:cNvPr id="95235" name="Rectangle 3"/>
          <p:cNvSpPr>
            <a:spLocks noGrp="1" noChangeArrowheads="1"/>
          </p:cNvSpPr>
          <p:nvPr>
            <p:ph type="body" idx="1"/>
          </p:nvPr>
        </p:nvSpPr>
        <p:spPr/>
        <p:txBody>
          <a:bodyPr>
            <a:normAutofit/>
          </a:bodyPr>
          <a:lstStyle/>
          <a:p>
            <a:pPr eaLnBrk="1" hangingPunct="1"/>
            <a:r>
              <a:rPr lang="en-GB" altLang="en-US" sz="2800" dirty="0" smtClean="0"/>
              <a:t>Good for stressing one point at a time</a:t>
            </a:r>
          </a:p>
          <a:p>
            <a:pPr eaLnBrk="1" hangingPunct="1"/>
            <a:r>
              <a:rPr lang="en-GB" altLang="en-US" sz="2800" dirty="0" smtClean="0"/>
              <a:t>Or highlighting something</a:t>
            </a:r>
          </a:p>
          <a:p>
            <a:pPr eaLnBrk="1" hangingPunct="1"/>
            <a:endParaRPr lang="en-GB" altLang="en-US" sz="2800" dirty="0" smtClean="0"/>
          </a:p>
          <a:p>
            <a:pPr eaLnBrk="1" hangingPunct="1"/>
            <a:r>
              <a:rPr lang="en-GB" altLang="en-US" sz="2800" dirty="0" smtClean="0"/>
              <a:t>But can be distracting </a:t>
            </a:r>
          </a:p>
          <a:p>
            <a:pPr eaLnBrk="1" hangingPunct="1"/>
            <a:r>
              <a:rPr lang="en-GB" altLang="en-US" sz="2800" dirty="0" smtClean="0"/>
              <a:t>Or even annoying</a:t>
            </a:r>
          </a:p>
          <a:p>
            <a:pPr eaLnBrk="1" hangingPunct="1"/>
            <a:r>
              <a:rPr lang="en-GB" altLang="en-US" sz="2800" dirty="0" smtClean="0"/>
              <a:t>if used too much!</a:t>
            </a:r>
          </a:p>
        </p:txBody>
      </p:sp>
      <p:sp>
        <p:nvSpPr>
          <p:cNvPr id="95236" name="Oval 4"/>
          <p:cNvSpPr>
            <a:spLocks noChangeArrowheads="1"/>
          </p:cNvSpPr>
          <p:nvPr/>
        </p:nvSpPr>
        <p:spPr bwMode="auto">
          <a:xfrm>
            <a:off x="3304433" y="2677200"/>
            <a:ext cx="1734495" cy="834485"/>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6" presetClass="entr" presetSubtype="0" fill="hold" nodeType="clickEffect">
                                  <p:stCondLst>
                                    <p:cond delay="0"/>
                                  </p:stCondLst>
                                  <p:iterate type="wd">
                                    <p:tmPct val="20000"/>
                                  </p:iterate>
                                  <p:childTnLst>
                                    <p:set>
                                      <p:cBhvr>
                                        <p:cTn id="18" dur="1" fill="hold">
                                          <p:stCondLst>
                                            <p:cond delay="0"/>
                                          </p:stCondLst>
                                        </p:cTn>
                                        <p:tgtEl>
                                          <p:spTgt spid="95235">
                                            <p:txEl>
                                              <p:pRg st="3" end="3"/>
                                            </p:txEl>
                                          </p:spTgt>
                                        </p:tgtEl>
                                        <p:attrNameLst>
                                          <p:attrName>style.visibility</p:attrName>
                                        </p:attrNameLst>
                                      </p:cBhvr>
                                      <p:to>
                                        <p:strVal val="visible"/>
                                      </p:to>
                                    </p:set>
                                    <p:animEffect transition="in" filter="wipe(down)">
                                      <p:cBhvr>
                                        <p:cTn id="19" dur="580">
                                          <p:stCondLst>
                                            <p:cond delay="0"/>
                                          </p:stCondLst>
                                        </p:cTn>
                                        <p:tgtEl>
                                          <p:spTgt spid="95235">
                                            <p:txEl>
                                              <p:pRg st="3" end="3"/>
                                            </p:txEl>
                                          </p:spTgt>
                                        </p:tgtEl>
                                      </p:cBhvr>
                                    </p:animEffect>
                                    <p:anim calcmode="lin" valueType="num">
                                      <p:cBhvr>
                                        <p:cTn id="20" dur="1822" tmFilter="0,0; 0.14,0.36; 0.43,0.73; 0.71,0.91; 1.0,1.0">
                                          <p:stCondLst>
                                            <p:cond delay="0"/>
                                          </p:stCondLst>
                                        </p:cTn>
                                        <p:tgtEl>
                                          <p:spTgt spid="95235">
                                            <p:txEl>
                                              <p:pRg st="3" end="3"/>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5235">
                                            <p:txEl>
                                              <p:pRg st="3" end="3"/>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5235">
                                            <p:txEl>
                                              <p:pRg st="3" end="3"/>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5235">
                                            <p:txEl>
                                              <p:pRg st="3" end="3"/>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5235">
                                            <p:txEl>
                                              <p:pRg st="3" end="3"/>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95235">
                                            <p:txEl>
                                              <p:pRg st="3" end="3"/>
                                            </p:txEl>
                                          </p:spTgt>
                                        </p:tgtEl>
                                      </p:cBhvr>
                                      <p:to x="100000" y="60000"/>
                                    </p:animScale>
                                    <p:animScale>
                                      <p:cBhvr>
                                        <p:cTn id="26" dur="166" decel="50000">
                                          <p:stCondLst>
                                            <p:cond delay="676"/>
                                          </p:stCondLst>
                                        </p:cTn>
                                        <p:tgtEl>
                                          <p:spTgt spid="95235">
                                            <p:txEl>
                                              <p:pRg st="3" end="3"/>
                                            </p:txEl>
                                          </p:spTgt>
                                        </p:tgtEl>
                                      </p:cBhvr>
                                      <p:to x="100000" y="100000"/>
                                    </p:animScale>
                                    <p:animScale>
                                      <p:cBhvr>
                                        <p:cTn id="27" dur="26">
                                          <p:stCondLst>
                                            <p:cond delay="1312"/>
                                          </p:stCondLst>
                                        </p:cTn>
                                        <p:tgtEl>
                                          <p:spTgt spid="95235">
                                            <p:txEl>
                                              <p:pRg st="3" end="3"/>
                                            </p:txEl>
                                          </p:spTgt>
                                        </p:tgtEl>
                                      </p:cBhvr>
                                      <p:to x="100000" y="80000"/>
                                    </p:animScale>
                                    <p:animScale>
                                      <p:cBhvr>
                                        <p:cTn id="28" dur="166" decel="50000">
                                          <p:stCondLst>
                                            <p:cond delay="1338"/>
                                          </p:stCondLst>
                                        </p:cTn>
                                        <p:tgtEl>
                                          <p:spTgt spid="95235">
                                            <p:txEl>
                                              <p:pRg st="3" end="3"/>
                                            </p:txEl>
                                          </p:spTgt>
                                        </p:tgtEl>
                                      </p:cBhvr>
                                      <p:to x="100000" y="100000"/>
                                    </p:animScale>
                                    <p:animScale>
                                      <p:cBhvr>
                                        <p:cTn id="29" dur="26">
                                          <p:stCondLst>
                                            <p:cond delay="1642"/>
                                          </p:stCondLst>
                                        </p:cTn>
                                        <p:tgtEl>
                                          <p:spTgt spid="95235">
                                            <p:txEl>
                                              <p:pRg st="3" end="3"/>
                                            </p:txEl>
                                          </p:spTgt>
                                        </p:tgtEl>
                                      </p:cBhvr>
                                      <p:to x="100000" y="90000"/>
                                    </p:animScale>
                                    <p:animScale>
                                      <p:cBhvr>
                                        <p:cTn id="30" dur="166" decel="50000">
                                          <p:stCondLst>
                                            <p:cond delay="1668"/>
                                          </p:stCondLst>
                                        </p:cTn>
                                        <p:tgtEl>
                                          <p:spTgt spid="95235">
                                            <p:txEl>
                                              <p:pRg st="3" end="3"/>
                                            </p:txEl>
                                          </p:spTgt>
                                        </p:tgtEl>
                                      </p:cBhvr>
                                      <p:to x="100000" y="100000"/>
                                    </p:animScale>
                                    <p:animScale>
                                      <p:cBhvr>
                                        <p:cTn id="31" dur="26">
                                          <p:stCondLst>
                                            <p:cond delay="1808"/>
                                          </p:stCondLst>
                                        </p:cTn>
                                        <p:tgtEl>
                                          <p:spTgt spid="95235">
                                            <p:txEl>
                                              <p:pRg st="3" end="3"/>
                                            </p:txEl>
                                          </p:spTgt>
                                        </p:tgtEl>
                                      </p:cBhvr>
                                      <p:to x="100000" y="95000"/>
                                    </p:animScale>
                                    <p:animScale>
                                      <p:cBhvr>
                                        <p:cTn id="32" dur="166" decel="50000">
                                          <p:stCondLst>
                                            <p:cond delay="1834"/>
                                          </p:stCondLst>
                                        </p:cTn>
                                        <p:tgtEl>
                                          <p:spTgt spid="95235">
                                            <p:txEl>
                                              <p:pRg st="3" end="3"/>
                                            </p:txEl>
                                          </p:spTgt>
                                        </p:tgtEl>
                                      </p:cBhvr>
                                      <p:to x="100000" y="100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nodeType="clickEffect">
                                  <p:stCondLst>
                                    <p:cond delay="0"/>
                                  </p:stCondLst>
                                  <p:childTnLst>
                                    <p:set>
                                      <p:cBhvr>
                                        <p:cTn id="36" dur="1" fill="hold">
                                          <p:stCondLst>
                                            <p:cond delay="0"/>
                                          </p:stCondLst>
                                        </p:cTn>
                                        <p:tgtEl>
                                          <p:spTgt spid="95235">
                                            <p:txEl>
                                              <p:pRg st="4" end="4"/>
                                            </p:txEl>
                                          </p:spTgt>
                                        </p:tgtEl>
                                        <p:attrNameLst>
                                          <p:attrName>style.visibility</p:attrName>
                                        </p:attrNameLst>
                                      </p:cBhvr>
                                      <p:to>
                                        <p:strVal val="visible"/>
                                      </p:to>
                                    </p:set>
                                    <p:anim calcmode="lin" valueType="num">
                                      <p:cBhvr>
                                        <p:cTn id="37" dur="1000" fill="hold"/>
                                        <p:tgtEl>
                                          <p:spTgt spid="95235">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95235">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9523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9523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9" presetClass="entr" presetSubtype="0" accel="100000" fill="hold" nodeType="clickEffect">
                                  <p:stCondLst>
                                    <p:cond delay="0"/>
                                  </p:stCondLst>
                                  <p:childTnLst>
                                    <p:set>
                                      <p:cBhvr>
                                        <p:cTn id="44" dur="1" fill="hold">
                                          <p:stCondLst>
                                            <p:cond delay="0"/>
                                          </p:stCondLst>
                                        </p:cTn>
                                        <p:tgtEl>
                                          <p:spTgt spid="95235">
                                            <p:txEl>
                                              <p:pRg st="5" end="5"/>
                                            </p:txEl>
                                          </p:spTgt>
                                        </p:tgtEl>
                                        <p:attrNameLst>
                                          <p:attrName>style.visibility</p:attrName>
                                        </p:attrNameLst>
                                      </p:cBhvr>
                                      <p:to>
                                        <p:strVal val="visible"/>
                                      </p:to>
                                    </p:set>
                                    <p:anim calcmode="lin" valueType="num">
                                      <p:cBhvr>
                                        <p:cTn id="45" dur="500" fill="hold"/>
                                        <p:tgtEl>
                                          <p:spTgt spid="9523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9523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9523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952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4"/>
          <p:cNvGraphicFramePr>
            <a:graphicFrameLocks noGrp="1" noChangeAspect="1"/>
          </p:cNvGraphicFramePr>
          <p:nvPr>
            <p:ph idx="4294967295"/>
            <p:extLst>
              <p:ext uri="{D42A27DB-BD31-4B8C-83A1-F6EECF244321}">
                <p14:modId xmlns:p14="http://schemas.microsoft.com/office/powerpoint/2010/main" val="3549260773"/>
              </p:ext>
            </p:extLst>
          </p:nvPr>
        </p:nvGraphicFramePr>
        <p:xfrm>
          <a:off x="1886744" y="827088"/>
          <a:ext cx="8713787" cy="5410200"/>
        </p:xfrm>
        <a:graphic>
          <a:graphicData uri="http://schemas.openxmlformats.org/presentationml/2006/ole">
            <mc:AlternateContent xmlns:mc="http://schemas.openxmlformats.org/markup-compatibility/2006">
              <mc:Choice xmlns:v="urn:schemas-microsoft-com:vml" Requires="v">
                <p:oleObj spid="_x0000_s1033" name="Chart" r:id="rId3" imgW="9492120" imgH="5309640" progId="Excel.Chart.8">
                  <p:embed/>
                </p:oleObj>
              </mc:Choice>
              <mc:Fallback>
                <p:oleObj name="Chart" r:id="rId3" imgW="9492120" imgH="5309640"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6744" y="827088"/>
                        <a:ext cx="8713787"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747" name="Text Box 6"/>
          <p:cNvSpPr txBox="1">
            <a:spLocks noChangeArrowheads="1"/>
          </p:cNvSpPr>
          <p:nvPr/>
        </p:nvSpPr>
        <p:spPr bwMode="auto">
          <a:xfrm rot="-5400000">
            <a:off x="956469" y="3744119"/>
            <a:ext cx="186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GB" altLang="en-US" sz="1800"/>
              <a:t>Number of items</a:t>
            </a:r>
          </a:p>
        </p:txBody>
      </p:sp>
      <p:sp>
        <p:nvSpPr>
          <p:cNvPr id="31748" name="Text Box 7"/>
          <p:cNvSpPr txBox="1">
            <a:spLocks noChangeArrowheads="1"/>
          </p:cNvSpPr>
          <p:nvPr/>
        </p:nvSpPr>
        <p:spPr bwMode="auto">
          <a:xfrm>
            <a:off x="5735638" y="6237288"/>
            <a:ext cx="819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GB" altLang="en-US" sz="1800"/>
              <a:t>Month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0"/>
          <p:cNvSpPr txBox="1">
            <a:spLocks noChangeArrowheads="1"/>
          </p:cNvSpPr>
          <p:nvPr/>
        </p:nvSpPr>
        <p:spPr bwMode="auto">
          <a:xfrm>
            <a:off x="2495550" y="1412875"/>
            <a:ext cx="5397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3</a:t>
            </a:r>
          </a:p>
        </p:txBody>
      </p:sp>
      <p:grpSp>
        <p:nvGrpSpPr>
          <p:cNvPr id="32771" name="Group 44"/>
          <p:cNvGrpSpPr>
            <a:grpSpLocks/>
          </p:cNvGrpSpPr>
          <p:nvPr/>
        </p:nvGrpSpPr>
        <p:grpSpPr bwMode="auto">
          <a:xfrm>
            <a:off x="2566988" y="908051"/>
            <a:ext cx="6665912" cy="1624013"/>
            <a:chOff x="112" y="1045"/>
            <a:chExt cx="5516" cy="2106"/>
          </a:xfrm>
        </p:grpSpPr>
        <p:pic>
          <p:nvPicPr>
            <p:cNvPr id="32815" name="Picture 16"/>
            <p:cNvPicPr>
              <a:picLocks noChangeAspect="1" noChangeArrowheads="1"/>
            </p:cNvPicPr>
            <p:nvPr/>
          </p:nvPicPr>
          <p:blipFill>
            <a:blip r:embed="rId3">
              <a:lum bright="-40000" contrast="36000"/>
              <a:extLst>
                <a:ext uri="{28A0092B-C50C-407E-A947-70E740481C1C}">
                  <a14:useLocalDpi xmlns:a14="http://schemas.microsoft.com/office/drawing/2010/main" val="0"/>
                </a:ext>
              </a:extLst>
            </a:blip>
            <a:srcRect/>
            <a:stretch>
              <a:fillRect/>
            </a:stretch>
          </p:blipFill>
          <p:spPr bwMode="auto">
            <a:xfrm>
              <a:off x="431" y="1274"/>
              <a:ext cx="2340" cy="147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32816" name="Text Box 17"/>
            <p:cNvSpPr txBox="1">
              <a:spLocks noChangeArrowheads="1"/>
            </p:cNvSpPr>
            <p:nvPr/>
          </p:nvSpPr>
          <p:spPr bwMode="auto">
            <a:xfrm>
              <a:off x="204" y="2795"/>
              <a:ext cx="539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endParaRPr lang="en-US" altLang="en-US" sz="1200" b="1">
                <a:latin typeface="Garamond" panose="02020404030301010803" pitchFamily="18" charset="0"/>
              </a:endParaRPr>
            </a:p>
          </p:txBody>
        </p:sp>
        <p:pic>
          <p:nvPicPr>
            <p:cNvPr id="32817"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1" y="1274"/>
              <a:ext cx="2495" cy="1476"/>
            </a:xfrm>
            <a:prstGeom prst="rect">
              <a:avLst/>
            </a:prstGeom>
            <a:noFill/>
            <a:ln w="381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32818" name="Text Box 19"/>
            <p:cNvSpPr txBox="1">
              <a:spLocks noChangeArrowheads="1"/>
            </p:cNvSpPr>
            <p:nvPr/>
          </p:nvSpPr>
          <p:spPr bwMode="auto">
            <a:xfrm>
              <a:off x="457" y="1057"/>
              <a:ext cx="908"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pSUP1011</a:t>
              </a:r>
            </a:p>
          </p:txBody>
        </p:sp>
        <p:sp>
          <p:nvSpPr>
            <p:cNvPr id="32819" name="Text Box 20"/>
            <p:cNvSpPr txBox="1">
              <a:spLocks noChangeArrowheads="1"/>
            </p:cNvSpPr>
            <p:nvPr/>
          </p:nvSpPr>
          <p:spPr bwMode="auto">
            <a:xfrm>
              <a:off x="1058" y="1053"/>
              <a:ext cx="227"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5</a:t>
              </a:r>
            </a:p>
          </p:txBody>
        </p:sp>
        <p:sp>
          <p:nvSpPr>
            <p:cNvPr id="32820" name="Text Box 21"/>
            <p:cNvSpPr txBox="1">
              <a:spLocks noChangeArrowheads="1"/>
            </p:cNvSpPr>
            <p:nvPr/>
          </p:nvSpPr>
          <p:spPr bwMode="auto">
            <a:xfrm>
              <a:off x="1215" y="1053"/>
              <a:ext cx="226"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2</a:t>
              </a:r>
            </a:p>
          </p:txBody>
        </p:sp>
        <p:sp>
          <p:nvSpPr>
            <p:cNvPr id="32821" name="Text Box 22"/>
            <p:cNvSpPr txBox="1">
              <a:spLocks noChangeArrowheads="1"/>
            </p:cNvSpPr>
            <p:nvPr/>
          </p:nvSpPr>
          <p:spPr bwMode="auto">
            <a:xfrm>
              <a:off x="1353" y="1055"/>
              <a:ext cx="324"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28</a:t>
              </a:r>
            </a:p>
          </p:txBody>
        </p:sp>
        <p:sp>
          <p:nvSpPr>
            <p:cNvPr id="32822" name="Text Box 23"/>
            <p:cNvSpPr txBox="1">
              <a:spLocks noChangeArrowheads="1"/>
            </p:cNvSpPr>
            <p:nvPr/>
          </p:nvSpPr>
          <p:spPr bwMode="auto">
            <a:xfrm>
              <a:off x="1557" y="1057"/>
              <a:ext cx="32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30</a:t>
              </a:r>
            </a:p>
          </p:txBody>
        </p:sp>
        <p:sp>
          <p:nvSpPr>
            <p:cNvPr id="32823" name="Text Box 24"/>
            <p:cNvSpPr txBox="1">
              <a:spLocks noChangeArrowheads="1"/>
            </p:cNvSpPr>
            <p:nvPr/>
          </p:nvSpPr>
          <p:spPr bwMode="auto">
            <a:xfrm>
              <a:off x="1775" y="1055"/>
              <a:ext cx="227" cy="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17</a:t>
              </a:r>
            </a:p>
          </p:txBody>
        </p:sp>
        <p:sp>
          <p:nvSpPr>
            <p:cNvPr id="32824" name="Text Box 25"/>
            <p:cNvSpPr txBox="1">
              <a:spLocks noChangeArrowheads="1"/>
            </p:cNvSpPr>
            <p:nvPr/>
          </p:nvSpPr>
          <p:spPr bwMode="auto">
            <a:xfrm>
              <a:off x="1927" y="1055"/>
              <a:ext cx="31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23</a:t>
              </a:r>
            </a:p>
          </p:txBody>
        </p:sp>
        <p:sp>
          <p:nvSpPr>
            <p:cNvPr id="32825" name="Text Box 26"/>
            <p:cNvSpPr txBox="1">
              <a:spLocks noChangeArrowheads="1"/>
            </p:cNvSpPr>
            <p:nvPr/>
          </p:nvSpPr>
          <p:spPr bwMode="auto">
            <a:xfrm>
              <a:off x="2479" y="1053"/>
              <a:ext cx="393"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Tn5</a:t>
              </a:r>
            </a:p>
          </p:txBody>
        </p:sp>
        <p:sp>
          <p:nvSpPr>
            <p:cNvPr id="32826" name="Text Box 27"/>
            <p:cNvSpPr txBox="1">
              <a:spLocks noChangeArrowheads="1"/>
            </p:cNvSpPr>
            <p:nvPr/>
          </p:nvSpPr>
          <p:spPr bwMode="auto">
            <a:xfrm>
              <a:off x="2103" y="1057"/>
              <a:ext cx="422" cy="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1116R</a:t>
              </a:r>
            </a:p>
          </p:txBody>
        </p:sp>
        <p:sp>
          <p:nvSpPr>
            <p:cNvPr id="32827" name="Line 28"/>
            <p:cNvSpPr>
              <a:spLocks noChangeShapeType="1"/>
            </p:cNvSpPr>
            <p:nvPr/>
          </p:nvSpPr>
          <p:spPr bwMode="auto">
            <a:xfrm>
              <a:off x="196" y="2077"/>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828" name="Line 29"/>
            <p:cNvSpPr>
              <a:spLocks noChangeShapeType="1"/>
            </p:cNvSpPr>
            <p:nvPr/>
          </p:nvSpPr>
          <p:spPr bwMode="auto">
            <a:xfrm>
              <a:off x="196" y="1877"/>
              <a:ext cx="18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829" name="Text Box 31"/>
            <p:cNvSpPr txBox="1">
              <a:spLocks noChangeArrowheads="1"/>
            </p:cNvSpPr>
            <p:nvPr/>
          </p:nvSpPr>
          <p:spPr bwMode="auto">
            <a:xfrm>
              <a:off x="112" y="1057"/>
              <a:ext cx="340"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kb</a:t>
              </a:r>
            </a:p>
          </p:txBody>
        </p:sp>
        <p:grpSp>
          <p:nvGrpSpPr>
            <p:cNvPr id="32830" name="Group 32"/>
            <p:cNvGrpSpPr>
              <a:grpSpLocks/>
            </p:cNvGrpSpPr>
            <p:nvPr/>
          </p:nvGrpSpPr>
          <p:grpSpPr bwMode="auto">
            <a:xfrm>
              <a:off x="3213" y="1045"/>
              <a:ext cx="2415" cy="600"/>
              <a:chOff x="457" y="1053"/>
              <a:chExt cx="2415" cy="600"/>
            </a:xfrm>
          </p:grpSpPr>
          <p:sp>
            <p:nvSpPr>
              <p:cNvPr id="32833" name="Text Box 33"/>
              <p:cNvSpPr txBox="1">
                <a:spLocks noChangeArrowheads="1"/>
              </p:cNvSpPr>
              <p:nvPr/>
            </p:nvSpPr>
            <p:spPr bwMode="auto">
              <a:xfrm>
                <a:off x="457" y="1057"/>
                <a:ext cx="908"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pSUP1011</a:t>
                </a:r>
              </a:p>
            </p:txBody>
          </p:sp>
          <p:sp>
            <p:nvSpPr>
              <p:cNvPr id="32834" name="Text Box 34"/>
              <p:cNvSpPr txBox="1">
                <a:spLocks noChangeArrowheads="1"/>
              </p:cNvSpPr>
              <p:nvPr/>
            </p:nvSpPr>
            <p:spPr bwMode="auto">
              <a:xfrm>
                <a:off x="1057" y="1053"/>
                <a:ext cx="228"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5</a:t>
                </a:r>
              </a:p>
            </p:txBody>
          </p:sp>
          <p:sp>
            <p:nvSpPr>
              <p:cNvPr id="32835" name="Text Box 35"/>
              <p:cNvSpPr txBox="1">
                <a:spLocks noChangeArrowheads="1"/>
              </p:cNvSpPr>
              <p:nvPr/>
            </p:nvSpPr>
            <p:spPr bwMode="auto">
              <a:xfrm>
                <a:off x="1215" y="1053"/>
                <a:ext cx="227"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2</a:t>
                </a:r>
              </a:p>
            </p:txBody>
          </p:sp>
          <p:sp>
            <p:nvSpPr>
              <p:cNvPr id="32836" name="Text Box 36"/>
              <p:cNvSpPr txBox="1">
                <a:spLocks noChangeArrowheads="1"/>
              </p:cNvSpPr>
              <p:nvPr/>
            </p:nvSpPr>
            <p:spPr bwMode="auto">
              <a:xfrm>
                <a:off x="1354" y="1055"/>
                <a:ext cx="324"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28</a:t>
                </a:r>
              </a:p>
            </p:txBody>
          </p:sp>
          <p:sp>
            <p:nvSpPr>
              <p:cNvPr id="32837" name="Text Box 37"/>
              <p:cNvSpPr txBox="1">
                <a:spLocks noChangeArrowheads="1"/>
              </p:cNvSpPr>
              <p:nvPr/>
            </p:nvSpPr>
            <p:spPr bwMode="auto">
              <a:xfrm>
                <a:off x="1557" y="1057"/>
                <a:ext cx="32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30</a:t>
                </a:r>
              </a:p>
            </p:txBody>
          </p:sp>
          <p:sp>
            <p:nvSpPr>
              <p:cNvPr id="32838" name="Text Box 38"/>
              <p:cNvSpPr txBox="1">
                <a:spLocks noChangeArrowheads="1"/>
              </p:cNvSpPr>
              <p:nvPr/>
            </p:nvSpPr>
            <p:spPr bwMode="auto">
              <a:xfrm>
                <a:off x="1775" y="1055"/>
                <a:ext cx="227" cy="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17</a:t>
                </a:r>
              </a:p>
            </p:txBody>
          </p:sp>
          <p:sp>
            <p:nvSpPr>
              <p:cNvPr id="32839" name="Text Box 39"/>
              <p:cNvSpPr txBox="1">
                <a:spLocks noChangeArrowheads="1"/>
              </p:cNvSpPr>
              <p:nvPr/>
            </p:nvSpPr>
            <p:spPr bwMode="auto">
              <a:xfrm>
                <a:off x="1927" y="1055"/>
                <a:ext cx="318"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23</a:t>
                </a:r>
              </a:p>
            </p:txBody>
          </p:sp>
          <p:sp>
            <p:nvSpPr>
              <p:cNvPr id="32840" name="Text Box 40"/>
              <p:cNvSpPr txBox="1">
                <a:spLocks noChangeArrowheads="1"/>
              </p:cNvSpPr>
              <p:nvPr/>
            </p:nvSpPr>
            <p:spPr bwMode="auto">
              <a:xfrm>
                <a:off x="2479" y="1053"/>
                <a:ext cx="393"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Tn5</a:t>
                </a:r>
              </a:p>
            </p:txBody>
          </p:sp>
          <p:sp>
            <p:nvSpPr>
              <p:cNvPr id="32841" name="Text Box 41"/>
              <p:cNvSpPr txBox="1">
                <a:spLocks noChangeArrowheads="1"/>
              </p:cNvSpPr>
              <p:nvPr/>
            </p:nvSpPr>
            <p:spPr bwMode="auto">
              <a:xfrm>
                <a:off x="2103" y="1057"/>
                <a:ext cx="422"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b="1">
                    <a:latin typeface="Garamond" panose="02020404030301010803" pitchFamily="18" charset="0"/>
                  </a:rPr>
                  <a:t>1116R</a:t>
                </a:r>
              </a:p>
            </p:txBody>
          </p:sp>
        </p:grpSp>
        <p:sp>
          <p:nvSpPr>
            <p:cNvPr id="32831" name="Text Box 42"/>
            <p:cNvSpPr txBox="1">
              <a:spLocks noChangeArrowheads="1"/>
            </p:cNvSpPr>
            <p:nvPr/>
          </p:nvSpPr>
          <p:spPr bwMode="auto">
            <a:xfrm>
              <a:off x="2174" y="2494"/>
              <a:ext cx="682"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i="1">
                  <a:solidFill>
                    <a:schemeClr val="bg1"/>
                  </a:solidFill>
                </a:rPr>
                <a:t>Eco</a:t>
              </a:r>
              <a:r>
                <a:rPr lang="en-GB" altLang="en-US" sz="1200">
                  <a:solidFill>
                    <a:schemeClr val="bg1"/>
                  </a:solidFill>
                </a:rPr>
                <a:t>RI</a:t>
              </a:r>
            </a:p>
          </p:txBody>
        </p:sp>
        <p:sp>
          <p:nvSpPr>
            <p:cNvPr id="32832" name="Text Box 43"/>
            <p:cNvSpPr txBox="1">
              <a:spLocks noChangeArrowheads="1"/>
            </p:cNvSpPr>
            <p:nvPr/>
          </p:nvSpPr>
          <p:spPr bwMode="auto">
            <a:xfrm>
              <a:off x="4921" y="2497"/>
              <a:ext cx="681"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i="1">
                  <a:solidFill>
                    <a:schemeClr val="bg1"/>
                  </a:solidFill>
                </a:rPr>
                <a:t>Kpn</a:t>
              </a:r>
              <a:r>
                <a:rPr lang="en-GB" altLang="en-US" sz="1200">
                  <a:solidFill>
                    <a:schemeClr val="bg1"/>
                  </a:solidFill>
                </a:rPr>
                <a:t>I</a:t>
              </a:r>
            </a:p>
          </p:txBody>
        </p:sp>
      </p:grpSp>
      <p:grpSp>
        <p:nvGrpSpPr>
          <p:cNvPr id="32772" name="Group 45"/>
          <p:cNvGrpSpPr>
            <a:grpSpLocks/>
          </p:cNvGrpSpPr>
          <p:nvPr/>
        </p:nvGrpSpPr>
        <p:grpSpPr bwMode="auto">
          <a:xfrm>
            <a:off x="1846768" y="2852738"/>
            <a:ext cx="3455482" cy="2259012"/>
            <a:chOff x="306" y="484"/>
            <a:chExt cx="3193" cy="2392"/>
          </a:xfrm>
        </p:grpSpPr>
        <p:sp>
          <p:nvSpPr>
            <p:cNvPr id="32804" name="Text Box 46"/>
            <p:cNvSpPr txBox="1">
              <a:spLocks noChangeArrowheads="1"/>
            </p:cNvSpPr>
            <p:nvPr/>
          </p:nvSpPr>
          <p:spPr bwMode="auto">
            <a:xfrm rot="10800000">
              <a:off x="306" y="484"/>
              <a:ext cx="341" cy="2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200"/>
                <a:t>Switching frequency  (% S)</a:t>
              </a:r>
            </a:p>
          </p:txBody>
        </p:sp>
        <p:graphicFrame>
          <p:nvGraphicFramePr>
            <p:cNvPr id="32805" name="Object 47"/>
            <p:cNvGraphicFramePr>
              <a:graphicFrameLocks noChangeAspect="1"/>
            </p:cNvGraphicFramePr>
            <p:nvPr/>
          </p:nvGraphicFramePr>
          <p:xfrm>
            <a:off x="612" y="981"/>
            <a:ext cx="2866" cy="1641"/>
          </p:xfrm>
          <a:graphic>
            <a:graphicData uri="http://schemas.openxmlformats.org/presentationml/2006/ole">
              <mc:AlternateContent xmlns:mc="http://schemas.openxmlformats.org/markup-compatibility/2006">
                <mc:Choice xmlns:v="urn:schemas-microsoft-com:vml" Requires="v">
                  <p:oleObj spid="_x0000_s2057" name="Chart" r:id="rId5" imgW="6219749" imgH="3562502" progId="Excel.Chart.8">
                    <p:embed/>
                  </p:oleObj>
                </mc:Choice>
                <mc:Fallback>
                  <p:oleObj name="Chart" r:id="rId5" imgW="6219749" imgH="3562502"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 y="981"/>
                          <a:ext cx="2866" cy="1641"/>
                        </a:xfrm>
                        <a:prstGeom prst="rect">
                          <a:avLst/>
                        </a:prstGeom>
                        <a:noFill/>
                        <a:ln w="381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2806" name="Group 48"/>
            <p:cNvGrpSpPr>
              <a:grpSpLocks/>
            </p:cNvGrpSpPr>
            <p:nvPr/>
          </p:nvGrpSpPr>
          <p:grpSpPr bwMode="auto">
            <a:xfrm>
              <a:off x="895" y="2611"/>
              <a:ext cx="2604" cy="265"/>
              <a:chOff x="895" y="2611"/>
              <a:chExt cx="2604" cy="265"/>
            </a:xfrm>
          </p:grpSpPr>
          <p:sp>
            <p:nvSpPr>
              <p:cNvPr id="32807" name="Text Box 49"/>
              <p:cNvSpPr txBox="1">
                <a:spLocks noChangeArrowheads="1"/>
              </p:cNvSpPr>
              <p:nvPr/>
            </p:nvSpPr>
            <p:spPr bwMode="auto">
              <a:xfrm>
                <a:off x="895" y="2614"/>
                <a:ext cx="582"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1116R</a:t>
                </a:r>
              </a:p>
            </p:txBody>
          </p:sp>
          <p:sp>
            <p:nvSpPr>
              <p:cNvPr id="32808" name="Text Box 50"/>
              <p:cNvSpPr txBox="1">
                <a:spLocks noChangeArrowheads="1"/>
              </p:cNvSpPr>
              <p:nvPr/>
            </p:nvSpPr>
            <p:spPr bwMode="auto">
              <a:xfrm>
                <a:off x="1386" y="2614"/>
                <a:ext cx="49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23</a:t>
                </a:r>
              </a:p>
            </p:txBody>
          </p:sp>
          <p:sp>
            <p:nvSpPr>
              <p:cNvPr id="32809" name="Text Box 51"/>
              <p:cNvSpPr txBox="1">
                <a:spLocks noChangeArrowheads="1"/>
              </p:cNvSpPr>
              <p:nvPr/>
            </p:nvSpPr>
            <p:spPr bwMode="auto">
              <a:xfrm>
                <a:off x="2215" y="2616"/>
                <a:ext cx="501"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2</a:t>
                </a:r>
              </a:p>
            </p:txBody>
          </p:sp>
          <p:sp>
            <p:nvSpPr>
              <p:cNvPr id="32810" name="Text Box 52"/>
              <p:cNvSpPr txBox="1">
                <a:spLocks noChangeArrowheads="1"/>
              </p:cNvSpPr>
              <p:nvPr/>
            </p:nvSpPr>
            <p:spPr bwMode="auto">
              <a:xfrm>
                <a:off x="1661" y="2614"/>
                <a:ext cx="499"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27</a:t>
                </a:r>
              </a:p>
            </p:txBody>
          </p:sp>
          <p:sp>
            <p:nvSpPr>
              <p:cNvPr id="32811" name="Text Box 53"/>
              <p:cNvSpPr txBox="1">
                <a:spLocks noChangeArrowheads="1"/>
              </p:cNvSpPr>
              <p:nvPr/>
            </p:nvSpPr>
            <p:spPr bwMode="auto">
              <a:xfrm>
                <a:off x="1942" y="2614"/>
                <a:ext cx="501"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5</a:t>
                </a:r>
              </a:p>
            </p:txBody>
          </p:sp>
          <p:sp>
            <p:nvSpPr>
              <p:cNvPr id="32812" name="Text Box 54"/>
              <p:cNvSpPr txBox="1">
                <a:spLocks noChangeArrowheads="1"/>
              </p:cNvSpPr>
              <p:nvPr/>
            </p:nvSpPr>
            <p:spPr bwMode="auto">
              <a:xfrm>
                <a:off x="2460" y="2614"/>
                <a:ext cx="501"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17</a:t>
                </a:r>
              </a:p>
            </p:txBody>
          </p:sp>
          <p:sp>
            <p:nvSpPr>
              <p:cNvPr id="32813" name="Text Box 55"/>
              <p:cNvSpPr txBox="1">
                <a:spLocks noChangeArrowheads="1"/>
              </p:cNvSpPr>
              <p:nvPr/>
            </p:nvSpPr>
            <p:spPr bwMode="auto">
              <a:xfrm>
                <a:off x="2726" y="2611"/>
                <a:ext cx="499"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28</a:t>
                </a:r>
              </a:p>
            </p:txBody>
          </p:sp>
          <p:sp>
            <p:nvSpPr>
              <p:cNvPr id="32814" name="Text Box 56"/>
              <p:cNvSpPr txBox="1">
                <a:spLocks noChangeArrowheads="1"/>
              </p:cNvSpPr>
              <p:nvPr/>
            </p:nvSpPr>
            <p:spPr bwMode="auto">
              <a:xfrm>
                <a:off x="3000" y="2614"/>
                <a:ext cx="499"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000"/>
                  <a:t>30</a:t>
                </a:r>
              </a:p>
            </p:txBody>
          </p:sp>
        </p:grpSp>
      </p:grpSp>
      <p:sp>
        <p:nvSpPr>
          <p:cNvPr id="32773" name="Text Box 57"/>
          <p:cNvSpPr txBox="1">
            <a:spLocks noChangeArrowheads="1"/>
          </p:cNvSpPr>
          <p:nvPr/>
        </p:nvSpPr>
        <p:spPr bwMode="auto">
          <a:xfrm>
            <a:off x="5638800" y="3586163"/>
            <a:ext cx="1296988"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400">
                <a:latin typeface="Garamond" panose="02020404030301010803" pitchFamily="18" charset="0"/>
              </a:rPr>
              <a:t>Mutant</a:t>
            </a:r>
          </a:p>
          <a:p>
            <a:pPr eaLnBrk="1" hangingPunct="1">
              <a:spcBef>
                <a:spcPct val="50000"/>
              </a:spcBef>
              <a:buClrTx/>
              <a:buSzTx/>
              <a:buFontTx/>
              <a:buNone/>
            </a:pPr>
            <a:endParaRPr lang="en-GB" altLang="en-US" sz="1400">
              <a:latin typeface="Garamond" panose="02020404030301010803" pitchFamily="18" charset="0"/>
            </a:endParaRPr>
          </a:p>
        </p:txBody>
      </p:sp>
      <p:sp>
        <p:nvSpPr>
          <p:cNvPr id="32774" name="Text Box 58"/>
          <p:cNvSpPr txBox="1">
            <a:spLocks noChangeArrowheads="1"/>
          </p:cNvSpPr>
          <p:nvPr/>
        </p:nvSpPr>
        <p:spPr bwMode="auto">
          <a:xfrm>
            <a:off x="6527800" y="3573463"/>
            <a:ext cx="1296988"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400">
                <a:latin typeface="Garamond" panose="02020404030301010803" pitchFamily="18" charset="0"/>
              </a:rPr>
              <a:t>Colony colour</a:t>
            </a:r>
          </a:p>
          <a:p>
            <a:pPr eaLnBrk="1" hangingPunct="1">
              <a:spcBef>
                <a:spcPct val="50000"/>
              </a:spcBef>
              <a:buClrTx/>
              <a:buSzTx/>
              <a:buFontTx/>
              <a:buNone/>
            </a:pPr>
            <a:endParaRPr lang="en-GB" altLang="en-US" sz="1400">
              <a:latin typeface="Garamond" panose="02020404030301010803" pitchFamily="18" charset="0"/>
            </a:endParaRPr>
          </a:p>
        </p:txBody>
      </p:sp>
      <p:sp>
        <p:nvSpPr>
          <p:cNvPr id="32775" name="Text Box 59"/>
          <p:cNvSpPr txBox="1">
            <a:spLocks noChangeArrowheads="1"/>
          </p:cNvSpPr>
          <p:nvPr/>
        </p:nvSpPr>
        <p:spPr bwMode="auto">
          <a:xfrm>
            <a:off x="7639050" y="3565525"/>
            <a:ext cx="1296988"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400">
                <a:latin typeface="Garamond" panose="02020404030301010803" pitchFamily="18" charset="0"/>
              </a:rPr>
              <a:t>Opacity</a:t>
            </a:r>
          </a:p>
          <a:p>
            <a:pPr eaLnBrk="1" hangingPunct="1">
              <a:spcBef>
                <a:spcPct val="50000"/>
              </a:spcBef>
              <a:buClrTx/>
              <a:buSzTx/>
              <a:buFontTx/>
              <a:buNone/>
            </a:pPr>
            <a:endParaRPr lang="en-GB" altLang="en-US" sz="1400">
              <a:latin typeface="Garamond" panose="02020404030301010803" pitchFamily="18" charset="0"/>
            </a:endParaRPr>
          </a:p>
        </p:txBody>
      </p:sp>
      <p:sp>
        <p:nvSpPr>
          <p:cNvPr id="32776" name="Text Box 60"/>
          <p:cNvSpPr txBox="1">
            <a:spLocks noChangeArrowheads="1"/>
          </p:cNvSpPr>
          <p:nvPr/>
        </p:nvSpPr>
        <p:spPr bwMode="auto">
          <a:xfrm>
            <a:off x="5927725" y="4017964"/>
            <a:ext cx="129698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400">
                <a:latin typeface="Garamond" panose="02020404030301010803" pitchFamily="18" charset="0"/>
              </a:rPr>
              <a:t>5</a:t>
            </a:r>
          </a:p>
          <a:p>
            <a:pPr eaLnBrk="1" hangingPunct="1">
              <a:spcBef>
                <a:spcPct val="50000"/>
              </a:spcBef>
              <a:buClrTx/>
              <a:buSzTx/>
              <a:buFontTx/>
              <a:buNone/>
            </a:pPr>
            <a:r>
              <a:rPr lang="en-GB" altLang="en-US" sz="1400">
                <a:latin typeface="Garamond" panose="02020404030301010803" pitchFamily="18" charset="0"/>
              </a:rPr>
              <a:t>17</a:t>
            </a:r>
          </a:p>
          <a:p>
            <a:pPr eaLnBrk="1" hangingPunct="1">
              <a:spcBef>
                <a:spcPct val="50000"/>
              </a:spcBef>
              <a:buClrTx/>
              <a:buSzTx/>
              <a:buFontTx/>
              <a:buNone/>
            </a:pPr>
            <a:r>
              <a:rPr lang="en-GB" altLang="en-US" sz="1400">
                <a:latin typeface="Garamond" panose="02020404030301010803" pitchFamily="18" charset="0"/>
              </a:rPr>
              <a:t>2</a:t>
            </a:r>
          </a:p>
          <a:p>
            <a:pPr eaLnBrk="1" hangingPunct="1">
              <a:spcBef>
                <a:spcPct val="50000"/>
              </a:spcBef>
              <a:buClrTx/>
              <a:buSzTx/>
              <a:buFontTx/>
              <a:buNone/>
            </a:pPr>
            <a:r>
              <a:rPr lang="en-GB" altLang="en-US" sz="1400">
                <a:latin typeface="Garamond" panose="02020404030301010803" pitchFamily="18" charset="0"/>
              </a:rPr>
              <a:t>30</a:t>
            </a:r>
          </a:p>
          <a:p>
            <a:pPr eaLnBrk="1" hangingPunct="1">
              <a:spcBef>
                <a:spcPct val="50000"/>
              </a:spcBef>
              <a:buClrTx/>
              <a:buSzTx/>
              <a:buFontTx/>
              <a:buNone/>
            </a:pPr>
            <a:r>
              <a:rPr lang="en-GB" altLang="en-US" sz="1400">
                <a:latin typeface="Garamond" panose="02020404030301010803" pitchFamily="18" charset="0"/>
              </a:rPr>
              <a:t>8</a:t>
            </a:r>
          </a:p>
          <a:p>
            <a:pPr eaLnBrk="1" hangingPunct="1">
              <a:spcBef>
                <a:spcPct val="50000"/>
              </a:spcBef>
              <a:buClrTx/>
              <a:buSzTx/>
              <a:buFontTx/>
              <a:buNone/>
            </a:pPr>
            <a:r>
              <a:rPr lang="en-GB" altLang="en-US" sz="1400">
                <a:latin typeface="Garamond" panose="02020404030301010803" pitchFamily="18" charset="0"/>
              </a:rPr>
              <a:t>19</a:t>
            </a:r>
          </a:p>
          <a:p>
            <a:pPr eaLnBrk="1" hangingPunct="1">
              <a:spcBef>
                <a:spcPct val="50000"/>
              </a:spcBef>
              <a:buClrTx/>
              <a:buSzTx/>
              <a:buFontTx/>
              <a:buNone/>
            </a:pPr>
            <a:r>
              <a:rPr lang="en-GB" altLang="en-US" sz="1400">
                <a:latin typeface="Garamond" panose="02020404030301010803" pitchFamily="18" charset="0"/>
              </a:rPr>
              <a:t>18</a:t>
            </a:r>
          </a:p>
        </p:txBody>
      </p:sp>
      <p:sp>
        <p:nvSpPr>
          <p:cNvPr id="32777" name="Text Box 61"/>
          <p:cNvSpPr txBox="1">
            <a:spLocks noChangeArrowheads="1"/>
          </p:cNvSpPr>
          <p:nvPr/>
        </p:nvSpPr>
        <p:spPr bwMode="auto">
          <a:xfrm>
            <a:off x="6559550" y="4005264"/>
            <a:ext cx="129698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400">
                <a:latin typeface="Garamond" panose="02020404030301010803" pitchFamily="18" charset="0"/>
              </a:rPr>
              <a:t>cream</a:t>
            </a:r>
          </a:p>
          <a:p>
            <a:pPr eaLnBrk="1" hangingPunct="1">
              <a:spcBef>
                <a:spcPct val="50000"/>
              </a:spcBef>
              <a:buClrTx/>
              <a:buSzTx/>
              <a:buFontTx/>
              <a:buNone/>
            </a:pPr>
            <a:r>
              <a:rPr lang="en-GB" altLang="en-US" sz="1400">
                <a:latin typeface="Garamond" panose="02020404030301010803" pitchFamily="18" charset="0"/>
              </a:rPr>
              <a:t>cream</a:t>
            </a:r>
          </a:p>
          <a:p>
            <a:pPr eaLnBrk="1" hangingPunct="1">
              <a:spcBef>
                <a:spcPct val="50000"/>
              </a:spcBef>
              <a:buClrTx/>
              <a:buSzTx/>
              <a:buFontTx/>
              <a:buNone/>
            </a:pPr>
            <a:r>
              <a:rPr lang="en-GB" altLang="en-US" sz="1400">
                <a:latin typeface="Garamond" panose="02020404030301010803" pitchFamily="18" charset="0"/>
              </a:rPr>
              <a:t>cream</a:t>
            </a:r>
          </a:p>
          <a:p>
            <a:pPr eaLnBrk="1" hangingPunct="1">
              <a:spcBef>
                <a:spcPct val="50000"/>
              </a:spcBef>
              <a:buClrTx/>
              <a:buSzTx/>
              <a:buFontTx/>
              <a:buNone/>
            </a:pPr>
            <a:r>
              <a:rPr lang="en-GB" altLang="en-US" sz="1400">
                <a:latin typeface="Garamond" panose="02020404030301010803" pitchFamily="18" charset="0"/>
              </a:rPr>
              <a:t>yellow</a:t>
            </a:r>
          </a:p>
          <a:p>
            <a:pPr eaLnBrk="1" hangingPunct="1">
              <a:spcBef>
                <a:spcPct val="50000"/>
              </a:spcBef>
              <a:buClrTx/>
              <a:buSzTx/>
              <a:buFontTx/>
              <a:buNone/>
            </a:pPr>
            <a:r>
              <a:rPr lang="en-GB" altLang="en-US" sz="1400">
                <a:latin typeface="Garamond" panose="02020404030301010803" pitchFamily="18" charset="0"/>
              </a:rPr>
              <a:t>white</a:t>
            </a:r>
          </a:p>
          <a:p>
            <a:pPr eaLnBrk="1" hangingPunct="1">
              <a:spcBef>
                <a:spcPct val="50000"/>
              </a:spcBef>
              <a:buClrTx/>
              <a:buSzTx/>
              <a:buFontTx/>
              <a:buNone/>
            </a:pPr>
            <a:r>
              <a:rPr lang="en-GB" altLang="en-US" sz="1400">
                <a:latin typeface="Garamond" panose="02020404030301010803" pitchFamily="18" charset="0"/>
              </a:rPr>
              <a:t>green</a:t>
            </a:r>
          </a:p>
          <a:p>
            <a:pPr eaLnBrk="1" hangingPunct="1">
              <a:spcBef>
                <a:spcPct val="50000"/>
              </a:spcBef>
              <a:buClrTx/>
              <a:buSzTx/>
              <a:buFontTx/>
              <a:buNone/>
            </a:pPr>
            <a:r>
              <a:rPr lang="en-GB" altLang="en-US" sz="1400">
                <a:latin typeface="Garamond" panose="02020404030301010803" pitchFamily="18" charset="0"/>
              </a:rPr>
              <a:t>green</a:t>
            </a:r>
          </a:p>
        </p:txBody>
      </p:sp>
      <p:sp>
        <p:nvSpPr>
          <p:cNvPr id="32778" name="Text Box 62"/>
          <p:cNvSpPr txBox="1">
            <a:spLocks noChangeArrowheads="1"/>
          </p:cNvSpPr>
          <p:nvPr/>
        </p:nvSpPr>
        <p:spPr bwMode="auto">
          <a:xfrm>
            <a:off x="7537450" y="4005264"/>
            <a:ext cx="129698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GB" altLang="en-US" sz="1400">
                <a:latin typeface="Garamond" panose="02020404030301010803" pitchFamily="18" charset="0"/>
              </a:rPr>
              <a:t>translucent</a:t>
            </a:r>
          </a:p>
          <a:p>
            <a:pPr eaLnBrk="1" hangingPunct="1">
              <a:spcBef>
                <a:spcPct val="50000"/>
              </a:spcBef>
              <a:buClrTx/>
              <a:buSzTx/>
              <a:buFontTx/>
              <a:buNone/>
            </a:pPr>
            <a:r>
              <a:rPr lang="en-GB" altLang="en-US" sz="1400">
                <a:latin typeface="Garamond" panose="02020404030301010803" pitchFamily="18" charset="0"/>
              </a:rPr>
              <a:t>translucent</a:t>
            </a:r>
          </a:p>
          <a:p>
            <a:pPr eaLnBrk="1" hangingPunct="1">
              <a:spcBef>
                <a:spcPct val="50000"/>
              </a:spcBef>
              <a:buClrTx/>
              <a:buSzTx/>
              <a:buFontTx/>
              <a:buNone/>
            </a:pPr>
            <a:r>
              <a:rPr lang="en-GB" altLang="en-US" sz="1400">
                <a:latin typeface="Garamond" panose="02020404030301010803" pitchFamily="18" charset="0"/>
              </a:rPr>
              <a:t>translucent</a:t>
            </a:r>
          </a:p>
          <a:p>
            <a:pPr eaLnBrk="1" hangingPunct="1">
              <a:spcBef>
                <a:spcPct val="50000"/>
              </a:spcBef>
              <a:buClrTx/>
              <a:buSzTx/>
              <a:buFontTx/>
              <a:buNone/>
            </a:pPr>
            <a:r>
              <a:rPr lang="en-GB" altLang="en-US" sz="1400">
                <a:latin typeface="Garamond" panose="02020404030301010803" pitchFamily="18" charset="0"/>
              </a:rPr>
              <a:t>translucent</a:t>
            </a:r>
          </a:p>
          <a:p>
            <a:pPr eaLnBrk="1" hangingPunct="1">
              <a:spcBef>
                <a:spcPct val="50000"/>
              </a:spcBef>
              <a:buClrTx/>
              <a:buSzTx/>
              <a:buFontTx/>
              <a:buNone/>
            </a:pPr>
            <a:r>
              <a:rPr lang="en-GB" altLang="en-US" sz="1400">
                <a:latin typeface="Garamond" panose="02020404030301010803" pitchFamily="18" charset="0"/>
              </a:rPr>
              <a:t>translucent</a:t>
            </a:r>
          </a:p>
          <a:p>
            <a:pPr eaLnBrk="1" hangingPunct="1">
              <a:spcBef>
                <a:spcPct val="50000"/>
              </a:spcBef>
              <a:buClrTx/>
              <a:buSzTx/>
              <a:buFontTx/>
              <a:buNone/>
            </a:pPr>
            <a:r>
              <a:rPr lang="en-GB" altLang="en-US" sz="1400">
                <a:latin typeface="Garamond" panose="02020404030301010803" pitchFamily="18" charset="0"/>
              </a:rPr>
              <a:t>opaque</a:t>
            </a:r>
          </a:p>
          <a:p>
            <a:pPr eaLnBrk="1" hangingPunct="1">
              <a:spcBef>
                <a:spcPct val="50000"/>
              </a:spcBef>
              <a:buClrTx/>
              <a:buSzTx/>
              <a:buFontTx/>
              <a:buNone/>
            </a:pPr>
            <a:r>
              <a:rPr lang="en-GB" altLang="en-US" sz="1400">
                <a:latin typeface="Garamond" panose="02020404030301010803" pitchFamily="18" charset="0"/>
              </a:rPr>
              <a:t>opaque</a:t>
            </a:r>
          </a:p>
        </p:txBody>
      </p:sp>
      <p:grpSp>
        <p:nvGrpSpPr>
          <p:cNvPr id="32779" name="Group 63"/>
          <p:cNvGrpSpPr>
            <a:grpSpLocks/>
          </p:cNvGrpSpPr>
          <p:nvPr/>
        </p:nvGrpSpPr>
        <p:grpSpPr bwMode="auto">
          <a:xfrm>
            <a:off x="9048751" y="4365626"/>
            <a:ext cx="288925" cy="142875"/>
            <a:chOff x="1292" y="3650"/>
            <a:chExt cx="182" cy="90"/>
          </a:xfrm>
        </p:grpSpPr>
        <p:sp>
          <p:nvSpPr>
            <p:cNvPr id="32802" name="Line 64"/>
            <p:cNvSpPr>
              <a:spLocks noChangeShapeType="1"/>
            </p:cNvSpPr>
            <p:nvPr/>
          </p:nvSpPr>
          <p:spPr bwMode="auto">
            <a:xfrm flipV="1">
              <a:off x="1338" y="3650"/>
              <a:ext cx="136" cy="90"/>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803" name="Line 65"/>
            <p:cNvSpPr>
              <a:spLocks noChangeShapeType="1"/>
            </p:cNvSpPr>
            <p:nvPr/>
          </p:nvSpPr>
          <p:spPr bwMode="auto">
            <a:xfrm flipH="1" flipV="1">
              <a:off x="1292" y="3693"/>
              <a:ext cx="46" cy="4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80" name="Group 66"/>
          <p:cNvGrpSpPr>
            <a:grpSpLocks/>
          </p:cNvGrpSpPr>
          <p:nvPr/>
        </p:nvGrpSpPr>
        <p:grpSpPr bwMode="auto">
          <a:xfrm>
            <a:off x="9048751" y="4076701"/>
            <a:ext cx="288925" cy="142875"/>
            <a:chOff x="1292" y="3650"/>
            <a:chExt cx="182" cy="90"/>
          </a:xfrm>
        </p:grpSpPr>
        <p:sp>
          <p:nvSpPr>
            <p:cNvPr id="32800" name="Line 67"/>
            <p:cNvSpPr>
              <a:spLocks noChangeShapeType="1"/>
            </p:cNvSpPr>
            <p:nvPr/>
          </p:nvSpPr>
          <p:spPr bwMode="auto">
            <a:xfrm flipV="1">
              <a:off x="1338" y="3650"/>
              <a:ext cx="136" cy="90"/>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801" name="Line 68"/>
            <p:cNvSpPr>
              <a:spLocks noChangeShapeType="1"/>
            </p:cNvSpPr>
            <p:nvPr/>
          </p:nvSpPr>
          <p:spPr bwMode="auto">
            <a:xfrm flipH="1" flipV="1">
              <a:off x="1292" y="3693"/>
              <a:ext cx="46" cy="4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81" name="Group 69"/>
          <p:cNvGrpSpPr>
            <a:grpSpLocks/>
          </p:cNvGrpSpPr>
          <p:nvPr/>
        </p:nvGrpSpPr>
        <p:grpSpPr bwMode="auto">
          <a:xfrm>
            <a:off x="8975726" y="4724401"/>
            <a:ext cx="288925" cy="142875"/>
            <a:chOff x="1292" y="3650"/>
            <a:chExt cx="182" cy="90"/>
          </a:xfrm>
        </p:grpSpPr>
        <p:sp>
          <p:nvSpPr>
            <p:cNvPr id="32798" name="Line 70"/>
            <p:cNvSpPr>
              <a:spLocks noChangeShapeType="1"/>
            </p:cNvSpPr>
            <p:nvPr/>
          </p:nvSpPr>
          <p:spPr bwMode="auto">
            <a:xfrm flipV="1">
              <a:off x="1338" y="3650"/>
              <a:ext cx="136" cy="90"/>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9" name="Line 71"/>
            <p:cNvSpPr>
              <a:spLocks noChangeShapeType="1"/>
            </p:cNvSpPr>
            <p:nvPr/>
          </p:nvSpPr>
          <p:spPr bwMode="auto">
            <a:xfrm flipH="1" flipV="1">
              <a:off x="1292" y="3693"/>
              <a:ext cx="46" cy="4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82" name="Group 72"/>
          <p:cNvGrpSpPr>
            <a:grpSpLocks/>
          </p:cNvGrpSpPr>
          <p:nvPr/>
        </p:nvGrpSpPr>
        <p:grpSpPr bwMode="auto">
          <a:xfrm>
            <a:off x="9120189" y="5013326"/>
            <a:ext cx="288925" cy="142875"/>
            <a:chOff x="5148" y="2115"/>
            <a:chExt cx="182" cy="90"/>
          </a:xfrm>
        </p:grpSpPr>
        <p:sp>
          <p:nvSpPr>
            <p:cNvPr id="32796" name="Line 73"/>
            <p:cNvSpPr>
              <a:spLocks noChangeShapeType="1"/>
            </p:cNvSpPr>
            <p:nvPr/>
          </p:nvSpPr>
          <p:spPr bwMode="auto">
            <a:xfrm flipV="1">
              <a:off x="5194" y="2115"/>
              <a:ext cx="136" cy="90"/>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7" name="Line 74"/>
            <p:cNvSpPr>
              <a:spLocks noChangeShapeType="1"/>
            </p:cNvSpPr>
            <p:nvPr/>
          </p:nvSpPr>
          <p:spPr bwMode="auto">
            <a:xfrm flipH="1" flipV="1">
              <a:off x="5148" y="2158"/>
              <a:ext cx="46" cy="4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83" name="Group 75"/>
          <p:cNvGrpSpPr>
            <a:grpSpLocks/>
          </p:cNvGrpSpPr>
          <p:nvPr/>
        </p:nvGrpSpPr>
        <p:grpSpPr bwMode="auto">
          <a:xfrm>
            <a:off x="9191625" y="5300664"/>
            <a:ext cx="228600" cy="230187"/>
            <a:chOff x="5201" y="2357"/>
            <a:chExt cx="144" cy="145"/>
          </a:xfrm>
        </p:grpSpPr>
        <p:sp>
          <p:nvSpPr>
            <p:cNvPr id="32794" name="Line 76"/>
            <p:cNvSpPr>
              <a:spLocks noChangeShapeType="1"/>
            </p:cNvSpPr>
            <p:nvPr/>
          </p:nvSpPr>
          <p:spPr bwMode="auto">
            <a:xfrm flipV="1">
              <a:off x="5201" y="2357"/>
              <a:ext cx="136" cy="13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5" name="Line 77"/>
            <p:cNvSpPr>
              <a:spLocks noChangeShapeType="1"/>
            </p:cNvSpPr>
            <p:nvPr/>
          </p:nvSpPr>
          <p:spPr bwMode="auto">
            <a:xfrm>
              <a:off x="5209" y="2365"/>
              <a:ext cx="136" cy="137"/>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84" name="Group 78"/>
          <p:cNvGrpSpPr>
            <a:grpSpLocks/>
          </p:cNvGrpSpPr>
          <p:nvPr/>
        </p:nvGrpSpPr>
        <p:grpSpPr bwMode="auto">
          <a:xfrm>
            <a:off x="9191625" y="5661025"/>
            <a:ext cx="228600" cy="230188"/>
            <a:chOff x="5201" y="2357"/>
            <a:chExt cx="144" cy="145"/>
          </a:xfrm>
        </p:grpSpPr>
        <p:sp>
          <p:nvSpPr>
            <p:cNvPr id="32792" name="Line 79"/>
            <p:cNvSpPr>
              <a:spLocks noChangeShapeType="1"/>
            </p:cNvSpPr>
            <p:nvPr/>
          </p:nvSpPr>
          <p:spPr bwMode="auto">
            <a:xfrm flipV="1">
              <a:off x="5201" y="2357"/>
              <a:ext cx="136" cy="13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3" name="Line 80"/>
            <p:cNvSpPr>
              <a:spLocks noChangeShapeType="1"/>
            </p:cNvSpPr>
            <p:nvPr/>
          </p:nvSpPr>
          <p:spPr bwMode="auto">
            <a:xfrm>
              <a:off x="5209" y="2365"/>
              <a:ext cx="136" cy="137"/>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32785" name="Group 81"/>
          <p:cNvGrpSpPr>
            <a:grpSpLocks/>
          </p:cNvGrpSpPr>
          <p:nvPr/>
        </p:nvGrpSpPr>
        <p:grpSpPr bwMode="auto">
          <a:xfrm>
            <a:off x="9191625" y="6021389"/>
            <a:ext cx="228600" cy="230187"/>
            <a:chOff x="5201" y="2357"/>
            <a:chExt cx="144" cy="145"/>
          </a:xfrm>
        </p:grpSpPr>
        <p:sp>
          <p:nvSpPr>
            <p:cNvPr id="32790" name="Line 82"/>
            <p:cNvSpPr>
              <a:spLocks noChangeShapeType="1"/>
            </p:cNvSpPr>
            <p:nvPr/>
          </p:nvSpPr>
          <p:spPr bwMode="auto">
            <a:xfrm flipV="1">
              <a:off x="5201" y="2357"/>
              <a:ext cx="136" cy="136"/>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91" name="Line 83"/>
            <p:cNvSpPr>
              <a:spLocks noChangeShapeType="1"/>
            </p:cNvSpPr>
            <p:nvPr/>
          </p:nvSpPr>
          <p:spPr bwMode="auto">
            <a:xfrm>
              <a:off x="5209" y="2365"/>
              <a:ext cx="136" cy="137"/>
            </a:xfrm>
            <a:prstGeom prst="line">
              <a:avLst/>
            </a:prstGeom>
            <a:noFill/>
            <a:ln w="25400">
              <a:solidFill>
                <a:srgbClr val="FFFF00"/>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32786" name="Line 84"/>
          <p:cNvSpPr>
            <a:spLocks noChangeShapeType="1"/>
          </p:cNvSpPr>
          <p:nvPr/>
        </p:nvSpPr>
        <p:spPr bwMode="auto">
          <a:xfrm>
            <a:off x="5856289" y="3933825"/>
            <a:ext cx="4321175"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87" name="Line 85"/>
          <p:cNvSpPr>
            <a:spLocks noChangeShapeType="1"/>
          </p:cNvSpPr>
          <p:nvPr/>
        </p:nvSpPr>
        <p:spPr bwMode="auto">
          <a:xfrm>
            <a:off x="6621463" y="2970213"/>
            <a:ext cx="0" cy="3744912"/>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88" name="Line 86"/>
          <p:cNvSpPr>
            <a:spLocks noChangeShapeType="1"/>
          </p:cNvSpPr>
          <p:nvPr/>
        </p:nvSpPr>
        <p:spPr bwMode="auto">
          <a:xfrm>
            <a:off x="7600950" y="2970213"/>
            <a:ext cx="0" cy="3744912"/>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89" name="Line 87"/>
          <p:cNvSpPr>
            <a:spLocks noChangeShapeType="1"/>
          </p:cNvSpPr>
          <p:nvPr/>
        </p:nvSpPr>
        <p:spPr bwMode="auto">
          <a:xfrm>
            <a:off x="9028113" y="2970213"/>
            <a:ext cx="0" cy="3744912"/>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ltLang="en-US" smtClean="0"/>
              <a:t>Know what Powerpoint can do</a:t>
            </a:r>
          </a:p>
        </p:txBody>
      </p:sp>
      <p:sp>
        <p:nvSpPr>
          <p:cNvPr id="34819" name="Rectangle 3"/>
          <p:cNvSpPr>
            <a:spLocks noGrp="1" noChangeArrowheads="1"/>
          </p:cNvSpPr>
          <p:nvPr>
            <p:ph type="body" idx="1"/>
          </p:nvPr>
        </p:nvSpPr>
        <p:spPr/>
        <p:txBody>
          <a:bodyPr>
            <a:normAutofit/>
          </a:bodyPr>
          <a:lstStyle/>
          <a:p>
            <a:r>
              <a:rPr lang="en-GB" altLang="en-US" sz="2800" dirty="0" smtClean="0"/>
              <a:t>Rehearse timings</a:t>
            </a:r>
          </a:p>
          <a:p>
            <a:r>
              <a:rPr lang="en-GB" altLang="en-US" sz="2800" dirty="0" smtClean="0"/>
              <a:t>Record you speaking</a:t>
            </a:r>
          </a:p>
          <a:p>
            <a:r>
              <a:rPr lang="en-GB" altLang="en-US" sz="2800" dirty="0" smtClean="0"/>
              <a:t>Screen to B/W</a:t>
            </a:r>
          </a:p>
          <a:p>
            <a:r>
              <a:rPr lang="en-GB" altLang="en-US" sz="2800" dirty="0" smtClean="0"/>
              <a:t>Hide slides</a:t>
            </a:r>
          </a:p>
          <a:p>
            <a:r>
              <a:rPr lang="en-GB" altLang="en-US" sz="2800" dirty="0" smtClean="0"/>
              <a:t>Use timings to advance slides</a:t>
            </a:r>
          </a:p>
          <a:p>
            <a:r>
              <a:rPr lang="en-GB" altLang="en-US" sz="2800" dirty="0" smtClean="0"/>
              <a:t>Presenter view</a:t>
            </a:r>
          </a:p>
          <a:p>
            <a:endParaRPr lang="en-GB" altLang="en-US" sz="28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altLang="en-US" smtClean="0"/>
              <a:t>Practice</a:t>
            </a:r>
          </a:p>
        </p:txBody>
      </p:sp>
      <p:sp>
        <p:nvSpPr>
          <p:cNvPr id="35843" name="Rectangle 3"/>
          <p:cNvSpPr>
            <a:spLocks noGrp="1" noChangeArrowheads="1"/>
          </p:cNvSpPr>
          <p:nvPr>
            <p:ph idx="1"/>
          </p:nvPr>
        </p:nvSpPr>
        <p:spPr/>
        <p:txBody>
          <a:bodyPr>
            <a:normAutofit/>
          </a:bodyPr>
          <a:lstStyle/>
          <a:p>
            <a:r>
              <a:rPr lang="en-GB" altLang="en-US" sz="2800" dirty="0"/>
              <a:t>Practise delivering your presentation</a:t>
            </a:r>
          </a:p>
          <a:p>
            <a:pPr lvl="2"/>
            <a:r>
              <a:rPr lang="en-GB" altLang="en-US" sz="2800" dirty="0"/>
              <a:t>Practise in front of a friend – seek feedback</a:t>
            </a:r>
          </a:p>
          <a:p>
            <a:pPr lvl="2"/>
            <a:r>
              <a:rPr lang="en-GB" altLang="en-US" sz="2800" dirty="0"/>
              <a:t>Say it aloud when you are alone</a:t>
            </a:r>
            <a:endParaRPr lang="en-GB" altLang="en-US" sz="2800" dirty="0" smtClean="0"/>
          </a:p>
          <a:p>
            <a:r>
              <a:rPr lang="en-GB" altLang="en-US" sz="2800" dirty="0"/>
              <a:t>Be very careful about timings</a:t>
            </a:r>
          </a:p>
          <a:p>
            <a:pPr lvl="2">
              <a:buSzPct val="75000"/>
            </a:pPr>
            <a:r>
              <a:rPr lang="en-GB" altLang="en-US" sz="2800" dirty="0"/>
              <a:t>presenters consistently overestimate how much material they can get through</a:t>
            </a:r>
          </a:p>
          <a:p>
            <a:r>
              <a:rPr lang="en-GB" altLang="en-US" sz="2800" dirty="0"/>
              <a:t>Pay special attention to your introduction and conclusion</a:t>
            </a:r>
          </a:p>
          <a:p>
            <a:pPr lvl="2">
              <a:buSzPct val="75000"/>
            </a:pPr>
            <a:r>
              <a:rPr lang="en-GB" altLang="en-US" sz="2800" dirty="0"/>
              <a:t>and make sure links between slides are smooth</a:t>
            </a:r>
          </a:p>
          <a:p>
            <a:endParaRPr lang="en-GB"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1" y="457200"/>
            <a:ext cx="8435975" cy="1371600"/>
          </a:xfrm>
        </p:spPr>
        <p:txBody>
          <a:bodyPr/>
          <a:lstStyle/>
          <a:p>
            <a:pPr eaLnBrk="1" hangingPunct="1"/>
            <a:r>
              <a:rPr lang="en-GB" altLang="en-US" smtClean="0"/>
              <a:t>What makes a bad presentation?</a:t>
            </a:r>
            <a:r>
              <a:rPr lang="en-GB" altLang="en-US" sz="4000"/>
              <a:t> </a:t>
            </a:r>
          </a:p>
        </p:txBody>
      </p:sp>
      <p:sp>
        <p:nvSpPr>
          <p:cNvPr id="5123" name="Rectangle 3"/>
          <p:cNvSpPr>
            <a:spLocks noGrp="1" noChangeArrowheads="1"/>
          </p:cNvSpPr>
          <p:nvPr>
            <p:ph type="body" idx="1"/>
          </p:nvPr>
        </p:nvSpPr>
        <p:spPr>
          <a:xfrm>
            <a:off x="1981200" y="1700214"/>
            <a:ext cx="3538538" cy="4167187"/>
          </a:xfrm>
        </p:spPr>
        <p:txBody>
          <a:bodyPr/>
          <a:lstStyle/>
          <a:p>
            <a:pPr marL="0" indent="0">
              <a:buNone/>
              <a:defRPr/>
            </a:pPr>
            <a:endParaRPr lang="en-GB" sz="2400" dirty="0"/>
          </a:p>
          <a:p>
            <a:pPr eaLnBrk="1" hangingPunct="1">
              <a:defRPr/>
            </a:pPr>
            <a:r>
              <a:rPr lang="en-GB" sz="2400" dirty="0"/>
              <a:t>What are the things that you associate with bad or unsuccessful presentations?</a:t>
            </a:r>
          </a:p>
          <a:p>
            <a:pPr eaLnBrk="1" hangingPunct="1">
              <a:defRPr/>
            </a:pPr>
            <a:r>
              <a:rPr lang="en-GB" sz="2400" dirty="0"/>
              <a:t>Be prepared to share your ideas.</a:t>
            </a:r>
          </a:p>
        </p:txBody>
      </p:sp>
      <p:pic>
        <p:nvPicPr>
          <p:cNvPr id="9220" name="Picture 6" descr="http://www.andertoons.com/img/cartoons/62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1189" y="2420937"/>
            <a:ext cx="5677027" cy="4559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GB" altLang="en-US" smtClean="0"/>
              <a:t>Signposting</a:t>
            </a:r>
          </a:p>
        </p:txBody>
      </p:sp>
      <p:sp>
        <p:nvSpPr>
          <p:cNvPr id="36867" name="Rectangle 3"/>
          <p:cNvSpPr>
            <a:spLocks noGrp="1" noChangeArrowheads="1"/>
          </p:cNvSpPr>
          <p:nvPr>
            <p:ph type="body" idx="1"/>
          </p:nvPr>
        </p:nvSpPr>
        <p:spPr/>
        <p:txBody>
          <a:bodyPr/>
          <a:lstStyle/>
          <a:p>
            <a:pPr eaLnBrk="1" hangingPunct="1"/>
            <a:r>
              <a:rPr lang="en-GB" altLang="en-US" sz="2800" dirty="0"/>
              <a:t>Key words/phrases for different stages of your presentation</a:t>
            </a:r>
          </a:p>
          <a:p>
            <a:pPr eaLnBrk="1" hangingPunct="1"/>
            <a:r>
              <a:rPr lang="en-GB" altLang="en-US" sz="2800" dirty="0"/>
              <a:t>Helps the presentation flow smoothly</a:t>
            </a:r>
          </a:p>
          <a:p>
            <a:pPr eaLnBrk="1" hangingPunct="1"/>
            <a:endParaRPr lang="en-GB" altLang="en-US" sz="2800" dirty="0"/>
          </a:p>
          <a:p>
            <a:pPr eaLnBrk="1" hangingPunct="1"/>
            <a:r>
              <a:rPr lang="en-GB" altLang="en-US" sz="2800" dirty="0"/>
              <a:t>Key phrases are also useful if you make a mistake</a:t>
            </a:r>
          </a:p>
          <a:p>
            <a:pPr eaLnBrk="1" hangingPunct="1"/>
            <a:r>
              <a:rPr lang="en-GB" altLang="en-US" sz="2800" dirty="0"/>
              <a:t>And for dealing with </a:t>
            </a:r>
            <a:r>
              <a:rPr lang="en-GB" altLang="en-US" sz="2800" dirty="0" smtClean="0"/>
              <a:t>questions</a:t>
            </a:r>
          </a:p>
          <a:p>
            <a:pPr lvl="1" eaLnBrk="1" hangingPunct="1"/>
            <a:r>
              <a:rPr lang="en-GB" altLang="en-US" sz="2400" dirty="0" smtClean="0"/>
              <a:t>See </a:t>
            </a:r>
            <a:r>
              <a:rPr lang="en-GB" altLang="en-US" sz="2400" dirty="0" err="1" smtClean="0"/>
              <a:t>handout</a:t>
            </a:r>
            <a:r>
              <a:rPr lang="en-GB" altLang="en-US" sz="2400" dirty="0" smtClean="0"/>
              <a:t> for examples</a:t>
            </a:r>
            <a:endParaRPr lang="en-GB" alt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pPr eaLnBrk="1" hangingPunct="1"/>
            <a:r>
              <a:rPr lang="en-GB" altLang="en-US" smtClean="0"/>
              <a:t>Using Notes</a:t>
            </a:r>
          </a:p>
        </p:txBody>
      </p:sp>
      <p:sp>
        <p:nvSpPr>
          <p:cNvPr id="37891" name="Rectangle 3"/>
          <p:cNvSpPr>
            <a:spLocks noGrp="1"/>
          </p:cNvSpPr>
          <p:nvPr>
            <p:ph idx="1"/>
          </p:nvPr>
        </p:nvSpPr>
        <p:spPr/>
        <p:txBody>
          <a:bodyPr>
            <a:noAutofit/>
          </a:bodyPr>
          <a:lstStyle/>
          <a:p>
            <a:pPr eaLnBrk="1" hangingPunct="1"/>
            <a:r>
              <a:rPr lang="en-GB" altLang="en-US" sz="2800" dirty="0" smtClean="0"/>
              <a:t>Vital part of the preparation – decide what works best for you for this presentation</a:t>
            </a:r>
          </a:p>
          <a:p>
            <a:pPr eaLnBrk="1" hangingPunct="1"/>
            <a:r>
              <a:rPr lang="en-GB" altLang="en-US" sz="2800" dirty="0" smtClean="0"/>
              <a:t>Crucial when writing notes:</a:t>
            </a:r>
          </a:p>
          <a:p>
            <a:pPr lvl="1" eaLnBrk="1" hangingPunct="1"/>
            <a:r>
              <a:rPr lang="en-GB" altLang="en-US" sz="2800" dirty="0"/>
              <a:t>must help you keep structure clear</a:t>
            </a:r>
          </a:p>
          <a:p>
            <a:pPr lvl="1" eaLnBrk="1" hangingPunct="1"/>
            <a:r>
              <a:rPr lang="en-GB" altLang="en-US" sz="2800" dirty="0"/>
              <a:t>must help you make eye contact effectively</a:t>
            </a:r>
          </a:p>
          <a:p>
            <a:pPr eaLnBrk="1" hangingPunct="1"/>
            <a:r>
              <a:rPr lang="en-GB" altLang="en-US" sz="2800" dirty="0" smtClean="0"/>
              <a:t>Crucial when using notes:</a:t>
            </a:r>
          </a:p>
          <a:p>
            <a:pPr lvl="1" eaLnBrk="1" hangingPunct="1"/>
            <a:r>
              <a:rPr lang="en-GB" altLang="en-US" sz="2800" dirty="0"/>
              <a:t>avoid displaying shaky hands or making distracting gestures with them!</a:t>
            </a:r>
          </a:p>
          <a:p>
            <a:pPr lvl="1" eaLnBrk="1" hangingPunct="1"/>
            <a:r>
              <a:rPr lang="en-GB" altLang="en-US" sz="2800" dirty="0"/>
              <a:t>position them for effective eye contact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p:txBody>
          <a:bodyPr/>
          <a:lstStyle/>
          <a:p>
            <a:pPr eaLnBrk="1" hangingPunct="1"/>
            <a:r>
              <a:rPr lang="en-GB" altLang="en-US" dirty="0" smtClean="0"/>
              <a:t>Other things to think about</a:t>
            </a:r>
          </a:p>
        </p:txBody>
      </p:sp>
      <p:sp>
        <p:nvSpPr>
          <p:cNvPr id="38915" name="Rectangle 3"/>
          <p:cNvSpPr>
            <a:spLocks noGrp="1"/>
          </p:cNvSpPr>
          <p:nvPr>
            <p:ph type="body" idx="4294967295"/>
          </p:nvPr>
        </p:nvSpPr>
        <p:spPr/>
        <p:txBody>
          <a:bodyPr>
            <a:normAutofit/>
          </a:bodyPr>
          <a:lstStyle/>
          <a:p>
            <a:pPr eaLnBrk="1" hangingPunct="1"/>
            <a:r>
              <a:rPr lang="en-GB" altLang="en-US" sz="2800" dirty="0" smtClean="0"/>
              <a:t>Check out the room</a:t>
            </a:r>
          </a:p>
          <a:p>
            <a:pPr eaLnBrk="1" hangingPunct="1"/>
            <a:r>
              <a:rPr lang="en-GB" altLang="en-US" sz="2800" dirty="0" smtClean="0"/>
              <a:t>Check out the kit</a:t>
            </a:r>
          </a:p>
          <a:p>
            <a:pPr eaLnBrk="1" hangingPunct="1"/>
            <a:r>
              <a:rPr lang="en-GB" altLang="en-US" sz="2800" dirty="0" smtClean="0"/>
              <a:t>If possible, use a clicker!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 talks</a:t>
            </a:r>
            <a:endParaRPr lang="en-GB" dirty="0"/>
          </a:p>
        </p:txBody>
      </p:sp>
      <p:sp>
        <p:nvSpPr>
          <p:cNvPr id="3" name="Text Placeholder 2"/>
          <p:cNvSpPr>
            <a:spLocks noGrp="1"/>
          </p:cNvSpPr>
          <p:nvPr>
            <p:ph type="body" idx="1"/>
          </p:nvPr>
        </p:nvSpPr>
        <p:spPr/>
        <p:txBody>
          <a:bodyPr/>
          <a:lstStyle/>
          <a:p>
            <a:r>
              <a:rPr lang="en-GB" dirty="0" smtClean="0"/>
              <a:t>e.g. Job interview, informal at conference</a:t>
            </a:r>
            <a:endParaRPr lang="en-GB" dirty="0"/>
          </a:p>
        </p:txBody>
      </p:sp>
    </p:spTree>
    <p:extLst>
      <p:ext uri="{BB962C8B-B14F-4D97-AF65-F5344CB8AC3E}">
        <p14:creationId xmlns:p14="http://schemas.microsoft.com/office/powerpoint/2010/main" val="3021318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Beginning, Middle, end</a:t>
            </a:r>
            <a:endParaRPr lang="en-GB" dirty="0"/>
          </a:p>
        </p:txBody>
      </p:sp>
      <p:sp>
        <p:nvSpPr>
          <p:cNvPr id="3" name="Content Placeholder 2"/>
          <p:cNvSpPr>
            <a:spLocks noGrp="1"/>
          </p:cNvSpPr>
          <p:nvPr>
            <p:ph idx="1"/>
          </p:nvPr>
        </p:nvSpPr>
        <p:spPr/>
        <p:txBody>
          <a:bodyPr>
            <a:normAutofit/>
          </a:bodyPr>
          <a:lstStyle/>
          <a:p>
            <a:r>
              <a:rPr lang="en-GB" sz="3600" dirty="0" smtClean="0"/>
              <a:t>Tell a story</a:t>
            </a:r>
          </a:p>
          <a:p>
            <a:endParaRPr lang="en-GB" sz="3600" dirty="0"/>
          </a:p>
          <a:p>
            <a:r>
              <a:rPr lang="en-GB" sz="3600" dirty="0" smtClean="0"/>
              <a:t>Use a “hook”</a:t>
            </a:r>
          </a:p>
          <a:p>
            <a:endParaRPr lang="en-GB" sz="3600" dirty="0"/>
          </a:p>
          <a:p>
            <a:r>
              <a:rPr lang="en-GB" sz="3600" dirty="0" smtClean="0"/>
              <a:t>Try a circular structure</a:t>
            </a:r>
            <a:endParaRPr lang="en-GB" sz="3600" dirty="0"/>
          </a:p>
        </p:txBody>
      </p:sp>
    </p:spTree>
    <p:extLst>
      <p:ext uri="{BB962C8B-B14F-4D97-AF65-F5344CB8AC3E}">
        <p14:creationId xmlns:p14="http://schemas.microsoft.com/office/powerpoint/2010/main" val="32238010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Bring it to life</a:t>
            </a:r>
            <a:endParaRPr lang="en-GB" dirty="0"/>
          </a:p>
        </p:txBody>
      </p:sp>
      <p:sp>
        <p:nvSpPr>
          <p:cNvPr id="4" name="Rounded Rectangle 3"/>
          <p:cNvSpPr/>
          <p:nvPr/>
        </p:nvSpPr>
        <p:spPr>
          <a:xfrm>
            <a:off x="4464908" y="3275183"/>
            <a:ext cx="2594919" cy="12768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MY RESEARCH</a:t>
            </a:r>
            <a:endParaRPr lang="en-GB" sz="3200" dirty="0"/>
          </a:p>
        </p:txBody>
      </p:sp>
      <p:sp>
        <p:nvSpPr>
          <p:cNvPr id="13" name="TextBox 12"/>
          <p:cNvSpPr txBox="1"/>
          <p:nvPr/>
        </p:nvSpPr>
        <p:spPr>
          <a:xfrm>
            <a:off x="7553927" y="4036034"/>
            <a:ext cx="2836546" cy="461665"/>
          </a:xfrm>
          <a:prstGeom prst="rect">
            <a:avLst/>
          </a:prstGeom>
          <a:noFill/>
          <a:ln>
            <a:solidFill>
              <a:schemeClr val="tx1"/>
            </a:solidFill>
          </a:ln>
        </p:spPr>
        <p:txBody>
          <a:bodyPr wrap="none" rtlCol="0">
            <a:spAutoFit/>
          </a:bodyPr>
          <a:lstStyle/>
          <a:p>
            <a:r>
              <a:rPr lang="en-GB" sz="2400" dirty="0"/>
              <a:t>“What’s in it for Me</a:t>
            </a:r>
            <a:r>
              <a:rPr lang="en-GB" sz="2400" dirty="0" smtClean="0"/>
              <a:t>?”</a:t>
            </a:r>
            <a:endParaRPr lang="en-GB" sz="2400" dirty="0"/>
          </a:p>
        </p:txBody>
      </p:sp>
      <p:sp>
        <p:nvSpPr>
          <p:cNvPr id="15" name="TextBox 14"/>
          <p:cNvSpPr txBox="1"/>
          <p:nvPr/>
        </p:nvSpPr>
        <p:spPr>
          <a:xfrm>
            <a:off x="866860" y="3521675"/>
            <a:ext cx="2645276" cy="461665"/>
          </a:xfrm>
          <a:prstGeom prst="rect">
            <a:avLst/>
          </a:prstGeom>
          <a:noFill/>
          <a:ln>
            <a:solidFill>
              <a:schemeClr val="tx1"/>
            </a:solidFill>
          </a:ln>
        </p:spPr>
        <p:txBody>
          <a:bodyPr wrap="none" rtlCol="0">
            <a:spAutoFit/>
          </a:bodyPr>
          <a:lstStyle/>
          <a:p>
            <a:r>
              <a:rPr lang="en-GB" sz="2400" dirty="0" smtClean="0"/>
              <a:t>Why is it important?</a:t>
            </a:r>
            <a:endParaRPr lang="en-GB" sz="2400" dirty="0"/>
          </a:p>
        </p:txBody>
      </p:sp>
      <p:sp>
        <p:nvSpPr>
          <p:cNvPr id="16" name="TextBox 15"/>
          <p:cNvSpPr txBox="1"/>
          <p:nvPr/>
        </p:nvSpPr>
        <p:spPr>
          <a:xfrm>
            <a:off x="1388566" y="4951676"/>
            <a:ext cx="3325206" cy="461665"/>
          </a:xfrm>
          <a:prstGeom prst="rect">
            <a:avLst/>
          </a:prstGeom>
          <a:noFill/>
          <a:ln>
            <a:solidFill>
              <a:schemeClr val="tx1"/>
            </a:solidFill>
          </a:ln>
        </p:spPr>
        <p:txBody>
          <a:bodyPr wrap="none" rtlCol="0">
            <a:spAutoFit/>
          </a:bodyPr>
          <a:lstStyle/>
          <a:p>
            <a:r>
              <a:rPr lang="en-GB" sz="2400" dirty="0" smtClean="0"/>
              <a:t>Why should people care?</a:t>
            </a:r>
            <a:endParaRPr lang="en-GB" sz="2400" dirty="0"/>
          </a:p>
        </p:txBody>
      </p:sp>
      <p:sp>
        <p:nvSpPr>
          <p:cNvPr id="17" name="TextBox 16"/>
          <p:cNvSpPr txBox="1"/>
          <p:nvPr/>
        </p:nvSpPr>
        <p:spPr>
          <a:xfrm>
            <a:off x="6040150" y="5296955"/>
            <a:ext cx="2722477" cy="461665"/>
          </a:xfrm>
          <a:prstGeom prst="rect">
            <a:avLst/>
          </a:prstGeom>
          <a:noFill/>
          <a:ln>
            <a:solidFill>
              <a:schemeClr val="tx1"/>
            </a:solidFill>
          </a:ln>
        </p:spPr>
        <p:txBody>
          <a:bodyPr wrap="none" rtlCol="0">
            <a:spAutoFit/>
          </a:bodyPr>
          <a:lstStyle/>
          <a:p>
            <a:r>
              <a:rPr lang="en-GB" sz="2400" dirty="0" smtClean="0"/>
              <a:t>Why is it interesting?</a:t>
            </a:r>
            <a:endParaRPr lang="en-GB" sz="2400" dirty="0"/>
          </a:p>
        </p:txBody>
      </p:sp>
      <p:sp>
        <p:nvSpPr>
          <p:cNvPr id="18" name="TextBox 17"/>
          <p:cNvSpPr txBox="1"/>
          <p:nvPr/>
        </p:nvSpPr>
        <p:spPr>
          <a:xfrm>
            <a:off x="3512136" y="2138410"/>
            <a:ext cx="2939331" cy="461665"/>
          </a:xfrm>
          <a:prstGeom prst="rect">
            <a:avLst/>
          </a:prstGeom>
          <a:noFill/>
          <a:ln>
            <a:solidFill>
              <a:schemeClr val="tx1"/>
            </a:solidFill>
          </a:ln>
        </p:spPr>
        <p:txBody>
          <a:bodyPr wrap="none" rtlCol="0">
            <a:spAutoFit/>
          </a:bodyPr>
          <a:lstStyle/>
          <a:p>
            <a:r>
              <a:rPr lang="en-GB" sz="2400" dirty="0" smtClean="0"/>
              <a:t>Why are you doing it?</a:t>
            </a:r>
            <a:endParaRPr lang="en-GB" sz="2400" dirty="0"/>
          </a:p>
        </p:txBody>
      </p:sp>
      <p:sp>
        <p:nvSpPr>
          <p:cNvPr id="19" name="TextBox 18"/>
          <p:cNvSpPr txBox="1"/>
          <p:nvPr/>
        </p:nvSpPr>
        <p:spPr>
          <a:xfrm>
            <a:off x="7553927" y="2421578"/>
            <a:ext cx="3526928" cy="461665"/>
          </a:xfrm>
          <a:prstGeom prst="rect">
            <a:avLst/>
          </a:prstGeom>
          <a:noFill/>
          <a:ln>
            <a:solidFill>
              <a:schemeClr val="tx1"/>
            </a:solidFill>
          </a:ln>
        </p:spPr>
        <p:txBody>
          <a:bodyPr wrap="none" rtlCol="0">
            <a:spAutoFit/>
          </a:bodyPr>
          <a:lstStyle/>
          <a:p>
            <a:r>
              <a:rPr lang="en-GB" sz="2400" dirty="0" smtClean="0"/>
              <a:t>What are the applications?</a:t>
            </a:r>
            <a:endParaRPr lang="en-GB" sz="2400" dirty="0"/>
          </a:p>
        </p:txBody>
      </p:sp>
    </p:spTree>
    <p:extLst>
      <p:ext uri="{BB962C8B-B14F-4D97-AF65-F5344CB8AC3E}">
        <p14:creationId xmlns:p14="http://schemas.microsoft.com/office/powerpoint/2010/main" val="1438001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Bring it to life</a:t>
            </a:r>
            <a:endParaRPr lang="en-GB" dirty="0"/>
          </a:p>
        </p:txBody>
      </p:sp>
      <p:sp>
        <p:nvSpPr>
          <p:cNvPr id="4" name="Rounded Rectangle 3"/>
          <p:cNvSpPr/>
          <p:nvPr/>
        </p:nvSpPr>
        <p:spPr>
          <a:xfrm>
            <a:off x="4494246" y="3266337"/>
            <a:ext cx="2594919" cy="12768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MY RESEARCH</a:t>
            </a:r>
            <a:endParaRPr lang="en-GB" sz="3200" dirty="0"/>
          </a:p>
        </p:txBody>
      </p:sp>
      <p:sp>
        <p:nvSpPr>
          <p:cNvPr id="8" name="TextBox 7"/>
          <p:cNvSpPr txBox="1"/>
          <p:nvPr/>
        </p:nvSpPr>
        <p:spPr>
          <a:xfrm>
            <a:off x="7251712" y="2374116"/>
            <a:ext cx="1492716" cy="461665"/>
          </a:xfrm>
          <a:prstGeom prst="rect">
            <a:avLst/>
          </a:prstGeom>
          <a:noFill/>
          <a:ln>
            <a:solidFill>
              <a:schemeClr val="tx1"/>
            </a:solidFill>
          </a:ln>
        </p:spPr>
        <p:txBody>
          <a:bodyPr wrap="none" rtlCol="0">
            <a:spAutoFit/>
          </a:bodyPr>
          <a:lstStyle/>
          <a:p>
            <a:r>
              <a:rPr lang="en-GB" sz="2400" dirty="0" smtClean="0"/>
              <a:t>Metaphors</a:t>
            </a:r>
            <a:endParaRPr lang="en-GB" sz="2400" dirty="0"/>
          </a:p>
        </p:txBody>
      </p:sp>
      <p:sp>
        <p:nvSpPr>
          <p:cNvPr id="10" name="TextBox 9"/>
          <p:cNvSpPr txBox="1"/>
          <p:nvPr/>
        </p:nvSpPr>
        <p:spPr>
          <a:xfrm>
            <a:off x="7694140" y="4868562"/>
            <a:ext cx="1702454" cy="461665"/>
          </a:xfrm>
          <a:prstGeom prst="rect">
            <a:avLst/>
          </a:prstGeom>
          <a:noFill/>
          <a:ln>
            <a:solidFill>
              <a:schemeClr val="tx1"/>
            </a:solidFill>
          </a:ln>
        </p:spPr>
        <p:txBody>
          <a:bodyPr wrap="none" rtlCol="0">
            <a:spAutoFit/>
          </a:bodyPr>
          <a:lstStyle/>
          <a:p>
            <a:r>
              <a:rPr lang="en-GB" sz="2400" dirty="0" smtClean="0"/>
              <a:t>Short quotes</a:t>
            </a:r>
            <a:endParaRPr lang="en-GB" sz="2400" dirty="0"/>
          </a:p>
        </p:txBody>
      </p:sp>
      <p:sp>
        <p:nvSpPr>
          <p:cNvPr id="11" name="TextBox 10"/>
          <p:cNvSpPr txBox="1"/>
          <p:nvPr/>
        </p:nvSpPr>
        <p:spPr>
          <a:xfrm>
            <a:off x="1869990" y="4048395"/>
            <a:ext cx="1441420" cy="461665"/>
          </a:xfrm>
          <a:prstGeom prst="rect">
            <a:avLst/>
          </a:prstGeom>
          <a:noFill/>
          <a:ln>
            <a:solidFill>
              <a:schemeClr val="tx1"/>
            </a:solidFill>
          </a:ln>
        </p:spPr>
        <p:txBody>
          <a:bodyPr wrap="none" rtlCol="0">
            <a:spAutoFit/>
          </a:bodyPr>
          <a:lstStyle/>
          <a:p>
            <a:r>
              <a:rPr lang="en-GB" sz="2400" dirty="0" smtClean="0"/>
              <a:t>Anecdotes</a:t>
            </a:r>
            <a:endParaRPr lang="en-GB" sz="2400" dirty="0"/>
          </a:p>
        </p:txBody>
      </p:sp>
      <p:sp>
        <p:nvSpPr>
          <p:cNvPr id="12" name="TextBox 11"/>
          <p:cNvSpPr txBox="1"/>
          <p:nvPr/>
        </p:nvSpPr>
        <p:spPr>
          <a:xfrm>
            <a:off x="3902531" y="5329569"/>
            <a:ext cx="1981633" cy="461665"/>
          </a:xfrm>
          <a:prstGeom prst="rect">
            <a:avLst/>
          </a:prstGeom>
          <a:noFill/>
          <a:ln>
            <a:solidFill>
              <a:schemeClr val="tx1"/>
            </a:solidFill>
          </a:ln>
        </p:spPr>
        <p:txBody>
          <a:bodyPr wrap="none" rtlCol="0">
            <a:spAutoFit/>
          </a:bodyPr>
          <a:lstStyle/>
          <a:p>
            <a:r>
              <a:rPr lang="en-GB" sz="2400" dirty="0"/>
              <a:t>Human </a:t>
            </a:r>
            <a:r>
              <a:rPr lang="en-GB" sz="2400" dirty="0" smtClean="0"/>
              <a:t>Interest</a:t>
            </a:r>
            <a:endParaRPr lang="en-GB" sz="2400" dirty="0"/>
          </a:p>
        </p:txBody>
      </p:sp>
      <p:sp>
        <p:nvSpPr>
          <p:cNvPr id="3" name="TextBox 2"/>
          <p:cNvSpPr txBox="1"/>
          <p:nvPr/>
        </p:nvSpPr>
        <p:spPr>
          <a:xfrm>
            <a:off x="3401432" y="2372308"/>
            <a:ext cx="1002197" cy="461665"/>
          </a:xfrm>
          <a:prstGeom prst="rect">
            <a:avLst/>
          </a:prstGeom>
          <a:noFill/>
          <a:ln>
            <a:solidFill>
              <a:schemeClr val="tx1"/>
            </a:solidFill>
          </a:ln>
        </p:spPr>
        <p:txBody>
          <a:bodyPr wrap="none" rtlCol="0">
            <a:spAutoFit/>
          </a:bodyPr>
          <a:lstStyle/>
          <a:p>
            <a:r>
              <a:rPr lang="en-GB" sz="2400" dirty="0" smtClean="0"/>
              <a:t>Stories</a:t>
            </a:r>
            <a:endParaRPr lang="en-GB" sz="2400" dirty="0"/>
          </a:p>
        </p:txBody>
      </p:sp>
    </p:spTree>
    <p:extLst>
      <p:ext uri="{BB962C8B-B14F-4D97-AF65-F5344CB8AC3E}">
        <p14:creationId xmlns:p14="http://schemas.microsoft.com/office/powerpoint/2010/main" val="7987209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use…</a:t>
            </a:r>
            <a:endParaRPr lang="en-GB" dirty="0"/>
          </a:p>
        </p:txBody>
      </p:sp>
      <p:sp>
        <p:nvSpPr>
          <p:cNvPr id="3" name="Content Placeholder 2"/>
          <p:cNvSpPr>
            <a:spLocks noGrp="1"/>
          </p:cNvSpPr>
          <p:nvPr>
            <p:ph idx="1"/>
          </p:nvPr>
        </p:nvSpPr>
        <p:spPr/>
        <p:txBody>
          <a:bodyPr>
            <a:normAutofit/>
          </a:bodyPr>
          <a:lstStyle/>
          <a:p>
            <a:r>
              <a:rPr lang="en-GB" sz="2400" dirty="0" smtClean="0"/>
              <a:t>Short words</a:t>
            </a:r>
          </a:p>
          <a:p>
            <a:endParaRPr lang="en-GB" sz="2400" dirty="0"/>
          </a:p>
          <a:p>
            <a:r>
              <a:rPr lang="en-GB" sz="2400" dirty="0"/>
              <a:t>Short </a:t>
            </a:r>
            <a:r>
              <a:rPr lang="en-GB" sz="2400" dirty="0" smtClean="0"/>
              <a:t>sentences</a:t>
            </a:r>
          </a:p>
          <a:p>
            <a:endParaRPr lang="en-GB" sz="2400" dirty="0"/>
          </a:p>
          <a:p>
            <a:r>
              <a:rPr lang="en-GB" sz="2400" dirty="0"/>
              <a:t>Short </a:t>
            </a:r>
            <a:r>
              <a:rPr lang="en-GB" sz="2400" dirty="0" smtClean="0"/>
              <a:t>paragraphs</a:t>
            </a:r>
            <a:endParaRPr lang="en-GB" sz="2400" dirty="0"/>
          </a:p>
        </p:txBody>
      </p:sp>
    </p:spTree>
    <p:extLst>
      <p:ext uri="{BB962C8B-B14F-4D97-AF65-F5344CB8AC3E}">
        <p14:creationId xmlns:p14="http://schemas.microsoft.com/office/powerpoint/2010/main" val="2849401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Don’t USE….</a:t>
            </a:r>
            <a:endParaRPr lang="en-GB" dirty="0"/>
          </a:p>
        </p:txBody>
      </p:sp>
      <p:sp>
        <p:nvSpPr>
          <p:cNvPr id="3" name="Content Placeholder 2"/>
          <p:cNvSpPr>
            <a:spLocks noGrp="1"/>
          </p:cNvSpPr>
          <p:nvPr>
            <p:ph idx="1"/>
          </p:nvPr>
        </p:nvSpPr>
        <p:spPr/>
        <p:txBody>
          <a:bodyPr>
            <a:normAutofit/>
          </a:bodyPr>
          <a:lstStyle/>
          <a:p>
            <a:r>
              <a:rPr lang="en-GB" sz="2400" dirty="0" smtClean="0"/>
              <a:t>Jargon</a:t>
            </a:r>
          </a:p>
          <a:p>
            <a:endParaRPr lang="en-GB" sz="2400" dirty="0" smtClean="0"/>
          </a:p>
          <a:p>
            <a:r>
              <a:rPr lang="en-GB" sz="2400" dirty="0" smtClean="0"/>
              <a:t>Acronyms</a:t>
            </a:r>
          </a:p>
          <a:p>
            <a:endParaRPr lang="en-GB" sz="2400" dirty="0" smtClean="0"/>
          </a:p>
          <a:p>
            <a:r>
              <a:rPr lang="en-GB" sz="2400" dirty="0" smtClean="0"/>
              <a:t>Academic language</a:t>
            </a:r>
          </a:p>
          <a:p>
            <a:endParaRPr lang="en-GB" sz="2400" dirty="0" smtClean="0"/>
          </a:p>
          <a:p>
            <a:r>
              <a:rPr lang="en-GB" sz="2400" dirty="0" smtClean="0"/>
              <a:t>Discipline-specific terms</a:t>
            </a:r>
          </a:p>
        </p:txBody>
      </p:sp>
    </p:spTree>
    <p:extLst>
      <p:ext uri="{BB962C8B-B14F-4D97-AF65-F5344CB8AC3E}">
        <p14:creationId xmlns:p14="http://schemas.microsoft.com/office/powerpoint/2010/main" val="169768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TURN</a:t>
            </a:r>
            <a:endParaRPr lang="en-GB" dirty="0"/>
          </a:p>
        </p:txBody>
      </p:sp>
      <p:sp>
        <p:nvSpPr>
          <p:cNvPr id="3" name="Content Placeholder 2"/>
          <p:cNvSpPr>
            <a:spLocks noGrp="1"/>
          </p:cNvSpPr>
          <p:nvPr>
            <p:ph idx="1"/>
          </p:nvPr>
        </p:nvSpPr>
        <p:spPr/>
        <p:txBody>
          <a:bodyPr>
            <a:normAutofit/>
          </a:bodyPr>
          <a:lstStyle/>
          <a:p>
            <a:r>
              <a:rPr lang="en-GB" sz="2800" dirty="0" smtClean="0"/>
              <a:t>In your groups:</a:t>
            </a:r>
          </a:p>
          <a:p>
            <a:endParaRPr lang="en-GB" sz="2800" dirty="0"/>
          </a:p>
          <a:p>
            <a:r>
              <a:rPr lang="en-GB" sz="2800" dirty="0" smtClean="0"/>
              <a:t>Take it in turns to give your 3 minute talk</a:t>
            </a:r>
          </a:p>
          <a:p>
            <a:r>
              <a:rPr lang="en-GB" sz="2800" dirty="0" smtClean="0"/>
              <a:t>Give each other some feedback</a:t>
            </a:r>
          </a:p>
          <a:p>
            <a:pPr lvl="1"/>
            <a:r>
              <a:rPr lang="en-GB" sz="2800" dirty="0" smtClean="0"/>
              <a:t>Were you interested?</a:t>
            </a:r>
          </a:p>
          <a:p>
            <a:pPr lvl="1"/>
            <a:r>
              <a:rPr lang="en-GB" sz="2800" dirty="0" smtClean="0"/>
              <a:t>Did you understand everything?</a:t>
            </a:r>
          </a:p>
          <a:p>
            <a:pPr lvl="1"/>
            <a:r>
              <a:rPr lang="en-GB" sz="2800" dirty="0" smtClean="0"/>
              <a:t>Could you see why it was important/interesting?</a:t>
            </a:r>
          </a:p>
          <a:p>
            <a:pPr lvl="1"/>
            <a:endParaRPr lang="en-GB" sz="2800" dirty="0"/>
          </a:p>
          <a:p>
            <a:pPr marL="0" indent="0">
              <a:buNone/>
            </a:pPr>
            <a:endParaRPr lang="en-GB" sz="2800" dirty="0"/>
          </a:p>
        </p:txBody>
      </p:sp>
    </p:spTree>
    <p:extLst>
      <p:ext uri="{BB962C8B-B14F-4D97-AF65-F5344CB8AC3E}">
        <p14:creationId xmlns:p14="http://schemas.microsoft.com/office/powerpoint/2010/main" val="206892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GB" altLang="en-US" smtClean="0"/>
              <a:t>Preparation</a:t>
            </a:r>
          </a:p>
        </p:txBody>
      </p:sp>
      <p:sp>
        <p:nvSpPr>
          <p:cNvPr id="12291" name="Rectangle 3"/>
          <p:cNvSpPr>
            <a:spLocks noGrp="1" noChangeArrowheads="1"/>
          </p:cNvSpPr>
          <p:nvPr>
            <p:ph type="subTitle" idx="1"/>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ctrTitle"/>
          </p:nvPr>
        </p:nvSpPr>
        <p:spPr/>
        <p:txBody>
          <a:bodyPr/>
          <a:lstStyle/>
          <a:p>
            <a:pPr eaLnBrk="1" hangingPunct="1"/>
            <a:r>
              <a:rPr lang="en-GB" altLang="en-US" smtClean="0"/>
              <a:t>Delivery</a:t>
            </a:r>
          </a:p>
        </p:txBody>
      </p:sp>
      <p:sp>
        <p:nvSpPr>
          <p:cNvPr id="40963" name="Rectangle 5"/>
          <p:cNvSpPr>
            <a:spLocks noGrp="1" noChangeArrowheads="1"/>
          </p:cNvSpPr>
          <p:nvPr>
            <p:ph type="subTitle" idx="1"/>
          </p:nvPr>
        </p:nvSpPr>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p:txBody>
          <a:bodyPr/>
          <a:lstStyle/>
          <a:p>
            <a:pPr eaLnBrk="1" hangingPunct="1"/>
            <a:r>
              <a:rPr lang="en-GB" altLang="en-US" smtClean="0"/>
              <a:t>Communication</a:t>
            </a:r>
          </a:p>
        </p:txBody>
      </p:sp>
      <p:sp>
        <p:nvSpPr>
          <p:cNvPr id="41987" name="Rectangle 3"/>
          <p:cNvSpPr>
            <a:spLocks noGrp="1"/>
          </p:cNvSpPr>
          <p:nvPr>
            <p:ph type="body" idx="4294967295"/>
          </p:nvPr>
        </p:nvSpPr>
        <p:spPr/>
        <p:txBody>
          <a:bodyPr>
            <a:normAutofit/>
          </a:bodyPr>
          <a:lstStyle/>
          <a:p>
            <a:pPr eaLnBrk="1" hangingPunct="1"/>
            <a:r>
              <a:rPr lang="en-GB" altLang="en-US" sz="2800" b="1" dirty="0" smtClean="0"/>
              <a:t>Verbal</a:t>
            </a:r>
            <a:r>
              <a:rPr lang="en-GB" altLang="en-US" sz="2800" dirty="0" smtClean="0"/>
              <a:t> communication</a:t>
            </a:r>
          </a:p>
          <a:p>
            <a:pPr lvl="1" eaLnBrk="1" hangingPunct="1"/>
            <a:r>
              <a:rPr lang="en-GB" altLang="en-US" sz="2800" dirty="0" smtClean="0"/>
              <a:t>what you actually say</a:t>
            </a:r>
          </a:p>
          <a:p>
            <a:pPr eaLnBrk="1" hangingPunct="1"/>
            <a:r>
              <a:rPr lang="en-GB" altLang="en-US" sz="2800" b="1" dirty="0" smtClean="0"/>
              <a:t>Vocal</a:t>
            </a:r>
            <a:r>
              <a:rPr lang="en-GB" altLang="en-US" sz="2800" dirty="0" smtClean="0"/>
              <a:t> communication</a:t>
            </a:r>
          </a:p>
          <a:p>
            <a:pPr lvl="1" eaLnBrk="1" hangingPunct="1"/>
            <a:r>
              <a:rPr lang="en-GB" altLang="en-US" sz="2800" dirty="0" smtClean="0"/>
              <a:t>how you use your voice</a:t>
            </a:r>
          </a:p>
          <a:p>
            <a:pPr eaLnBrk="1" hangingPunct="1"/>
            <a:r>
              <a:rPr lang="en-GB" altLang="en-US" sz="2800" b="1" dirty="0" smtClean="0"/>
              <a:t>Visual</a:t>
            </a:r>
            <a:r>
              <a:rPr lang="en-GB" altLang="en-US" sz="2800" dirty="0" smtClean="0"/>
              <a:t> communication</a:t>
            </a:r>
          </a:p>
          <a:p>
            <a:pPr lvl="1" eaLnBrk="1" hangingPunct="1"/>
            <a:r>
              <a:rPr lang="en-GB" altLang="en-US" sz="2800" dirty="0" smtClean="0"/>
              <a:t>what the audience sees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pPr eaLnBrk="1" hangingPunct="1"/>
            <a:r>
              <a:rPr lang="en-GB" altLang="en-US" smtClean="0"/>
              <a:t>Verbal Communication</a:t>
            </a:r>
          </a:p>
        </p:txBody>
      </p:sp>
      <p:sp>
        <p:nvSpPr>
          <p:cNvPr id="44035" name="Rectangle 3"/>
          <p:cNvSpPr>
            <a:spLocks noGrp="1"/>
          </p:cNvSpPr>
          <p:nvPr>
            <p:ph type="body" idx="4294967295"/>
          </p:nvPr>
        </p:nvSpPr>
        <p:spPr/>
        <p:txBody>
          <a:bodyPr/>
          <a:lstStyle/>
          <a:p>
            <a:r>
              <a:rPr lang="en-GB" altLang="en-US" sz="2800" dirty="0"/>
              <a:t>Technical terms</a:t>
            </a:r>
          </a:p>
          <a:p>
            <a:pPr lvl="1"/>
            <a:r>
              <a:rPr lang="en-GB" altLang="en-US" sz="2400" dirty="0"/>
              <a:t>appropriate for audience</a:t>
            </a:r>
          </a:p>
          <a:p>
            <a:r>
              <a:rPr lang="en-GB" altLang="en-US" sz="2800" dirty="0"/>
              <a:t>Clarity</a:t>
            </a:r>
          </a:p>
          <a:p>
            <a:pPr lvl="1"/>
            <a:r>
              <a:rPr lang="en-GB" altLang="en-US" sz="2400" dirty="0"/>
              <a:t>to convey complex ideas effectively, the language itself must be simple</a:t>
            </a:r>
          </a:p>
          <a:p>
            <a:r>
              <a:rPr lang="en-GB" altLang="en-US" sz="2800" dirty="0"/>
              <a:t>Signpost phrases</a:t>
            </a:r>
          </a:p>
          <a:p>
            <a:pPr lvl="1"/>
            <a:r>
              <a:rPr lang="en-GB" altLang="en-US" sz="2400" dirty="0"/>
              <a:t>“moving on to …”, “now let me summarise …” </a:t>
            </a:r>
            <a:r>
              <a:rPr lang="en-GB" altLang="en-US" sz="2400" dirty="0" err="1"/>
              <a:t>etc</a:t>
            </a:r>
            <a:endParaRPr lang="en-GB" altLang="en-US" sz="2400" dirty="0"/>
          </a:p>
          <a:p>
            <a:r>
              <a:rPr lang="en-GB" altLang="en-US" sz="2800" dirty="0"/>
              <a:t>Word whiskers</a:t>
            </a:r>
          </a:p>
          <a:p>
            <a:pPr lvl="1"/>
            <a:r>
              <a:rPr lang="en-GB" altLang="en-US" sz="2400" dirty="0"/>
              <a:t>“sort of”, “you know”, “actually” </a:t>
            </a:r>
            <a:r>
              <a:rPr lang="en-GB" altLang="en-US" sz="2400" dirty="0" err="1"/>
              <a:t>etc</a:t>
            </a:r>
            <a:endParaRPr lang="en-GB" altLang="en-US" sz="2400" dirty="0"/>
          </a:p>
          <a:p>
            <a:endParaRPr lang="en-GB" alt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GB" altLang="en-US" dirty="0" smtClean="0"/>
              <a:t>Vocal Communication - </a:t>
            </a:r>
            <a:r>
              <a:rPr lang="en-GB" dirty="0"/>
              <a:t>How you sound</a:t>
            </a:r>
            <a:endParaRPr lang="en-GB" altLang="en-US" dirty="0" smtClean="0"/>
          </a:p>
        </p:txBody>
      </p:sp>
      <p:sp>
        <p:nvSpPr>
          <p:cNvPr id="45059" name="Content Placeholder 2"/>
          <p:cNvSpPr txBox="1">
            <a:spLocks/>
          </p:cNvSpPr>
          <p:nvPr/>
        </p:nvSpPr>
        <p:spPr bwMode="auto">
          <a:xfrm>
            <a:off x="1024128" y="2286000"/>
            <a:ext cx="31861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r>
              <a:rPr lang="en-GB" altLang="en-US" dirty="0"/>
              <a:t>Five “P”s:</a:t>
            </a:r>
          </a:p>
          <a:p>
            <a:pPr lvl="1" eaLnBrk="1" hangingPunct="1"/>
            <a:r>
              <a:rPr lang="en-GB" altLang="en-US" dirty="0"/>
              <a:t>Pitch</a:t>
            </a:r>
          </a:p>
          <a:p>
            <a:pPr lvl="1" eaLnBrk="1" hangingPunct="1"/>
            <a:r>
              <a:rPr lang="en-GB" altLang="en-US" dirty="0"/>
              <a:t>Power</a:t>
            </a:r>
          </a:p>
          <a:p>
            <a:pPr lvl="1" eaLnBrk="1" hangingPunct="1"/>
            <a:r>
              <a:rPr lang="en-GB" altLang="en-US" dirty="0"/>
              <a:t>Pace</a:t>
            </a:r>
          </a:p>
          <a:p>
            <a:pPr lvl="1" eaLnBrk="1" hangingPunct="1"/>
            <a:r>
              <a:rPr lang="en-GB" altLang="en-US" dirty="0"/>
              <a:t>Pronunciation</a:t>
            </a:r>
          </a:p>
          <a:p>
            <a:pPr lvl="1" eaLnBrk="1" hangingPunct="1"/>
            <a:r>
              <a:rPr lang="en-GB" altLang="en-US" dirty="0"/>
              <a:t>Pausing</a:t>
            </a:r>
          </a:p>
          <a:p>
            <a:pPr eaLnBrk="1" hangingPunct="1">
              <a:buFont typeface="Arial" panose="020B0604020202020204" pitchFamily="34" charset="0"/>
              <a:buNone/>
            </a:pPr>
            <a:endParaRPr lang="en-GB" altLang="en-US" dirty="0"/>
          </a:p>
        </p:txBody>
      </p:sp>
      <p:pic>
        <p:nvPicPr>
          <p:cNvPr id="45060" name="Picture 4" descr="http://1.bp.blogspot.com/_SYWPj9HHkdQ/TJlZlnm3JxI/AAAAAAAABR0/QqZkyMj8h9s/s1600/Communic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2735" y="4548981"/>
            <a:ext cx="2107423" cy="210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Vocal Communication - </a:t>
            </a:r>
            <a:r>
              <a:rPr lang="en-GB" dirty="0"/>
              <a:t>How you sound</a:t>
            </a:r>
          </a:p>
        </p:txBody>
      </p:sp>
      <p:sp>
        <p:nvSpPr>
          <p:cNvPr id="3" name="Content Placeholder 2"/>
          <p:cNvSpPr>
            <a:spLocks noGrp="1"/>
          </p:cNvSpPr>
          <p:nvPr>
            <p:ph idx="1"/>
          </p:nvPr>
        </p:nvSpPr>
        <p:spPr/>
        <p:txBody>
          <a:bodyPr>
            <a:normAutofit/>
          </a:bodyPr>
          <a:lstStyle/>
          <a:p>
            <a:r>
              <a:rPr lang="en-GB" sz="2400" dirty="0" smtClean="0"/>
              <a:t>Speak slowly &amp; clearly</a:t>
            </a:r>
          </a:p>
          <a:p>
            <a:endParaRPr lang="en-GB" sz="2400" dirty="0" smtClean="0"/>
          </a:p>
          <a:p>
            <a:r>
              <a:rPr lang="en-GB" sz="2400" dirty="0" smtClean="0"/>
              <a:t>Think about rhythm &amp; pacing</a:t>
            </a:r>
          </a:p>
          <a:p>
            <a:endParaRPr lang="en-GB" sz="2400" dirty="0" smtClean="0"/>
          </a:p>
          <a:p>
            <a:r>
              <a:rPr lang="en-GB" sz="2400" dirty="0" smtClean="0"/>
              <a:t>Pause for effect</a:t>
            </a:r>
          </a:p>
          <a:p>
            <a:endParaRPr lang="en-GB" sz="2400" dirty="0" smtClean="0"/>
          </a:p>
          <a:p>
            <a:r>
              <a:rPr lang="en-GB" sz="2400" dirty="0" smtClean="0"/>
              <a:t>Practise out loud</a:t>
            </a:r>
          </a:p>
          <a:p>
            <a:endParaRPr lang="en-GB" sz="2400" dirty="0" smtClean="0"/>
          </a:p>
          <a:p>
            <a:endParaRPr lang="en-GB" sz="2400" dirty="0"/>
          </a:p>
        </p:txBody>
      </p:sp>
    </p:spTree>
    <p:extLst>
      <p:ext uri="{BB962C8B-B14F-4D97-AF65-F5344CB8AC3E}">
        <p14:creationId xmlns:p14="http://schemas.microsoft.com/office/powerpoint/2010/main" val="37001039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GB" altLang="en-US" dirty="0" smtClean="0"/>
              <a:t>Visual Communication - </a:t>
            </a:r>
            <a:r>
              <a:rPr lang="en-GB" dirty="0"/>
              <a:t>HOW you look</a:t>
            </a:r>
            <a:endParaRPr lang="en-GB" altLang="en-US" dirty="0" smtClean="0"/>
          </a:p>
        </p:txBody>
      </p:sp>
      <p:sp>
        <p:nvSpPr>
          <p:cNvPr id="46083" name="Rectangle 3"/>
          <p:cNvSpPr>
            <a:spLocks noGrp="1"/>
          </p:cNvSpPr>
          <p:nvPr>
            <p:ph idx="1"/>
          </p:nvPr>
        </p:nvSpPr>
        <p:spPr/>
        <p:txBody>
          <a:bodyPr>
            <a:normAutofit/>
          </a:bodyPr>
          <a:lstStyle/>
          <a:p>
            <a:pPr eaLnBrk="1" hangingPunct="1"/>
            <a:r>
              <a:rPr lang="en-GB" altLang="en-US" sz="2800" dirty="0" smtClean="0"/>
              <a:t>Stand confidently</a:t>
            </a:r>
          </a:p>
          <a:p>
            <a:pPr eaLnBrk="1" hangingPunct="1"/>
            <a:r>
              <a:rPr lang="en-GB" altLang="en-US" sz="2800" dirty="0" smtClean="0"/>
              <a:t>Breathe deeply</a:t>
            </a:r>
            <a:endParaRPr lang="en-GB" sz="2800" dirty="0"/>
          </a:p>
          <a:p>
            <a:r>
              <a:rPr lang="en-GB" sz="2800" dirty="0"/>
              <a:t>Make eye </a:t>
            </a:r>
            <a:r>
              <a:rPr lang="en-GB" sz="2800" dirty="0" smtClean="0"/>
              <a:t>contact</a:t>
            </a:r>
            <a:endParaRPr lang="en-GB" sz="2800" dirty="0"/>
          </a:p>
          <a:p>
            <a:r>
              <a:rPr lang="en-GB" sz="2800" dirty="0"/>
              <a:t>Think about your </a:t>
            </a:r>
            <a:r>
              <a:rPr lang="en-GB" sz="2800" dirty="0" smtClean="0"/>
              <a:t>hands</a:t>
            </a:r>
            <a:endParaRPr lang="en-GB" sz="2800" dirty="0"/>
          </a:p>
          <a:p>
            <a:r>
              <a:rPr lang="en-GB" sz="2800" dirty="0"/>
              <a:t>Don’t fidget!</a:t>
            </a:r>
          </a:p>
          <a:p>
            <a:pPr eaLnBrk="1" hangingPunct="1"/>
            <a:endParaRPr lang="en-GB" altLang="en-US" sz="28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important…..</a:t>
            </a:r>
            <a:endParaRPr lang="en-GB" dirty="0"/>
          </a:p>
        </p:txBody>
      </p:sp>
      <p:sp>
        <p:nvSpPr>
          <p:cNvPr id="3" name="Rounded Rectangle 2"/>
          <p:cNvSpPr/>
          <p:nvPr/>
        </p:nvSpPr>
        <p:spPr>
          <a:xfrm>
            <a:off x="3426941" y="2463114"/>
            <a:ext cx="4761470" cy="16475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t>BE ENTHUSIASTIC!</a:t>
            </a:r>
            <a:endParaRPr lang="en-GB" sz="4400" dirty="0"/>
          </a:p>
        </p:txBody>
      </p:sp>
      <p:sp>
        <p:nvSpPr>
          <p:cNvPr id="4" name="TextBox 3"/>
          <p:cNvSpPr txBox="1"/>
          <p:nvPr/>
        </p:nvSpPr>
        <p:spPr>
          <a:xfrm>
            <a:off x="1366396" y="4736756"/>
            <a:ext cx="8882560" cy="707886"/>
          </a:xfrm>
          <a:prstGeom prst="rect">
            <a:avLst/>
          </a:prstGeom>
          <a:noFill/>
        </p:spPr>
        <p:txBody>
          <a:bodyPr wrap="none" rtlCol="0">
            <a:spAutoFit/>
          </a:bodyPr>
          <a:lstStyle/>
          <a:p>
            <a:r>
              <a:rPr lang="en-GB" sz="4000" dirty="0" smtClean="0"/>
              <a:t>If you’re not interested, no-one else will be</a:t>
            </a:r>
            <a:endParaRPr lang="en-GB" sz="4000" dirty="0"/>
          </a:p>
        </p:txBody>
      </p:sp>
    </p:spTree>
    <p:extLst>
      <p:ext uri="{BB962C8B-B14F-4D97-AF65-F5344CB8AC3E}">
        <p14:creationId xmlns:p14="http://schemas.microsoft.com/office/powerpoint/2010/main" val="2379313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a go</a:t>
            </a:r>
            <a:endParaRPr lang="en-GB" dirty="0"/>
          </a:p>
        </p:txBody>
      </p:sp>
      <p:sp>
        <p:nvSpPr>
          <p:cNvPr id="3" name="Content Placeholder 2"/>
          <p:cNvSpPr>
            <a:spLocks noGrp="1"/>
          </p:cNvSpPr>
          <p:nvPr>
            <p:ph idx="1"/>
          </p:nvPr>
        </p:nvSpPr>
        <p:spPr/>
        <p:txBody>
          <a:bodyPr>
            <a:normAutofit/>
          </a:bodyPr>
          <a:lstStyle/>
          <a:p>
            <a:r>
              <a:rPr lang="en-GB" sz="2800" dirty="0" smtClean="0"/>
              <a:t>In pairs:</a:t>
            </a:r>
          </a:p>
          <a:p>
            <a:endParaRPr lang="en-GB" sz="2800" dirty="0"/>
          </a:p>
          <a:p>
            <a:r>
              <a:rPr lang="en-GB" sz="2800" dirty="0" smtClean="0"/>
              <a:t>Say the first few sentences of your 3 minute talk</a:t>
            </a:r>
          </a:p>
          <a:p>
            <a:r>
              <a:rPr lang="en-GB" sz="2800" dirty="0" smtClean="0"/>
              <a:t>Experiment with pace, pausing, pitch, enthusiasm </a:t>
            </a:r>
            <a:r>
              <a:rPr lang="en-GB" sz="2800" dirty="0" err="1" smtClean="0"/>
              <a:t>etc</a:t>
            </a:r>
            <a:endParaRPr lang="en-GB" sz="2800" dirty="0" smtClean="0"/>
          </a:p>
          <a:p>
            <a:r>
              <a:rPr lang="en-GB" sz="2800" dirty="0" smtClean="0"/>
              <a:t>Other person gives feedback</a:t>
            </a:r>
          </a:p>
          <a:p>
            <a:r>
              <a:rPr lang="en-GB" sz="2800" dirty="0" smtClean="0"/>
              <a:t>Take it in turns</a:t>
            </a:r>
            <a:endParaRPr lang="en-GB" sz="2800" dirty="0"/>
          </a:p>
        </p:txBody>
      </p:sp>
    </p:spTree>
    <p:extLst>
      <p:ext uri="{BB962C8B-B14F-4D97-AF65-F5344CB8AC3E}">
        <p14:creationId xmlns:p14="http://schemas.microsoft.com/office/powerpoint/2010/main" val="5769906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pPr eaLnBrk="1" hangingPunct="1"/>
            <a:r>
              <a:rPr lang="en-GB" altLang="en-US" smtClean="0"/>
              <a:t>Handling Questions</a:t>
            </a:r>
          </a:p>
        </p:txBody>
      </p:sp>
      <p:sp>
        <p:nvSpPr>
          <p:cNvPr id="48131" name="Rectangle 3"/>
          <p:cNvSpPr>
            <a:spLocks noGrp="1"/>
          </p:cNvSpPr>
          <p:nvPr>
            <p:ph idx="1"/>
          </p:nvPr>
        </p:nvSpPr>
        <p:spPr/>
        <p:txBody>
          <a:bodyPr>
            <a:normAutofit/>
          </a:bodyPr>
          <a:lstStyle/>
          <a:p>
            <a:pPr eaLnBrk="1" hangingPunct="1">
              <a:buFont typeface="Wingdings" panose="05000000000000000000" pitchFamily="2" charset="2"/>
              <a:buNone/>
            </a:pPr>
            <a:r>
              <a:rPr lang="en-GB" altLang="en-US" sz="2800" dirty="0" smtClean="0"/>
              <a:t>Top tips:</a:t>
            </a:r>
          </a:p>
          <a:p>
            <a:pPr eaLnBrk="1" hangingPunct="1"/>
            <a:r>
              <a:rPr lang="en-GB" altLang="en-US" sz="2800" dirty="0" smtClean="0"/>
              <a:t>Anticipate what might come up</a:t>
            </a:r>
          </a:p>
          <a:p>
            <a:pPr eaLnBrk="1" hangingPunct="1"/>
            <a:r>
              <a:rPr lang="en-GB" altLang="en-US" sz="2800" dirty="0" smtClean="0"/>
              <a:t>Take your time and stay calm – make sure you have understood the question</a:t>
            </a:r>
          </a:p>
          <a:p>
            <a:pPr eaLnBrk="1" hangingPunct="1"/>
            <a:r>
              <a:rPr lang="en-GB" altLang="en-US" sz="2800" dirty="0" smtClean="0"/>
              <a:t>Don’t bluff if you feel you don’t have a good answer!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pPr eaLnBrk="1" hangingPunct="1"/>
            <a:r>
              <a:rPr lang="en-GB" altLang="en-US" smtClean="0"/>
              <a:t>Handling Nerves</a:t>
            </a:r>
          </a:p>
        </p:txBody>
      </p:sp>
      <p:sp>
        <p:nvSpPr>
          <p:cNvPr id="57347" name="Rectangle 3"/>
          <p:cNvSpPr>
            <a:spLocks noGrp="1"/>
          </p:cNvSpPr>
          <p:nvPr>
            <p:ph idx="1"/>
          </p:nvPr>
        </p:nvSpPr>
        <p:spPr/>
        <p:txBody>
          <a:bodyPr>
            <a:normAutofit/>
          </a:bodyPr>
          <a:lstStyle/>
          <a:p>
            <a:pPr eaLnBrk="1" hangingPunct="1">
              <a:lnSpc>
                <a:spcPct val="90000"/>
              </a:lnSpc>
            </a:pPr>
            <a:r>
              <a:rPr lang="en-GB" altLang="en-US" sz="2800" dirty="0" smtClean="0"/>
              <a:t>Feelings of nervousness:</a:t>
            </a:r>
          </a:p>
          <a:p>
            <a:pPr lvl="1" eaLnBrk="1" hangingPunct="1">
              <a:lnSpc>
                <a:spcPct val="90000"/>
              </a:lnSpc>
            </a:pPr>
            <a:r>
              <a:rPr lang="en-GB" altLang="en-US" sz="2800" dirty="0" smtClean="0"/>
              <a:t>heart races – mouth goes dry – armpits sweat – hands and knees shake – voice squeaks – feel panicky – mind goes blank</a:t>
            </a:r>
          </a:p>
          <a:p>
            <a:pPr eaLnBrk="1" hangingPunct="1">
              <a:lnSpc>
                <a:spcPct val="90000"/>
              </a:lnSpc>
            </a:pPr>
            <a:r>
              <a:rPr lang="en-GB" altLang="en-US" sz="2800" dirty="0" smtClean="0"/>
              <a:t>Adrenalin:</a:t>
            </a:r>
          </a:p>
          <a:p>
            <a:pPr lvl="1" eaLnBrk="1" hangingPunct="1">
              <a:lnSpc>
                <a:spcPct val="90000"/>
              </a:lnSpc>
            </a:pPr>
            <a:r>
              <a:rPr lang="en-GB" altLang="en-US" sz="2800" b="1" dirty="0" smtClean="0"/>
              <a:t>F</a:t>
            </a:r>
            <a:r>
              <a:rPr lang="en-GB" altLang="en-US" sz="2800" dirty="0" smtClean="0"/>
              <a:t>orget</a:t>
            </a:r>
          </a:p>
          <a:p>
            <a:pPr lvl="1" eaLnBrk="1" hangingPunct="1">
              <a:lnSpc>
                <a:spcPct val="90000"/>
              </a:lnSpc>
            </a:pPr>
            <a:r>
              <a:rPr lang="en-GB" altLang="en-US" sz="2800" b="1" dirty="0" smtClean="0"/>
              <a:t>E</a:t>
            </a:r>
            <a:r>
              <a:rPr lang="en-GB" altLang="en-US" sz="2800" dirty="0" smtClean="0"/>
              <a:t>verything</a:t>
            </a:r>
          </a:p>
          <a:p>
            <a:pPr lvl="1" eaLnBrk="1" hangingPunct="1">
              <a:lnSpc>
                <a:spcPct val="90000"/>
              </a:lnSpc>
            </a:pPr>
            <a:r>
              <a:rPr lang="en-GB" altLang="en-US" sz="2800" b="1" dirty="0" smtClean="0"/>
              <a:t>A</a:t>
            </a:r>
            <a:r>
              <a:rPr lang="en-GB" altLang="en-US" sz="2800" dirty="0" smtClean="0"/>
              <a:t>nd </a:t>
            </a:r>
          </a:p>
          <a:p>
            <a:pPr lvl="1" eaLnBrk="1" hangingPunct="1">
              <a:lnSpc>
                <a:spcPct val="90000"/>
              </a:lnSpc>
            </a:pPr>
            <a:r>
              <a:rPr lang="en-GB" altLang="en-US" sz="2800" b="1" dirty="0" smtClean="0"/>
              <a:t>R</a:t>
            </a:r>
            <a:r>
              <a:rPr lang="en-GB" altLang="en-US" sz="2800" dirty="0" smtClean="0"/>
              <a:t>un</a:t>
            </a:r>
          </a:p>
        </p:txBody>
      </p:sp>
      <p:pic>
        <p:nvPicPr>
          <p:cNvPr id="49156" name="Picture 4" descr="http://cte.uwaterloo.ca/media/images/generic/Controlling%20Nervousn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5461" y="3754876"/>
            <a:ext cx="2042540" cy="311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34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Preparation</a:t>
            </a:r>
          </a:p>
        </p:txBody>
      </p:sp>
      <p:sp>
        <p:nvSpPr>
          <p:cNvPr id="66563" name="Rectangle 3"/>
          <p:cNvSpPr>
            <a:spLocks noGrp="1" noChangeArrowheads="1"/>
          </p:cNvSpPr>
          <p:nvPr>
            <p:ph type="body" idx="1"/>
          </p:nvPr>
        </p:nvSpPr>
        <p:spPr/>
        <p:txBody>
          <a:bodyPr>
            <a:normAutofit/>
          </a:bodyPr>
          <a:lstStyle/>
          <a:p>
            <a:pPr eaLnBrk="1" hangingPunct="1"/>
            <a:endParaRPr lang="en-GB" altLang="en-US" sz="2800" dirty="0" smtClean="0"/>
          </a:p>
          <a:p>
            <a:pPr eaLnBrk="1" hangingPunct="1"/>
            <a:r>
              <a:rPr lang="en-GB" altLang="en-US" sz="2800" dirty="0" smtClean="0"/>
              <a:t>Preparation means thinking about what you’re going to say, not just making slides!</a:t>
            </a:r>
          </a:p>
          <a:p>
            <a:pPr eaLnBrk="1" hangingPunct="1"/>
            <a:endParaRPr lang="en-GB" altLang="en-US" sz="2800" dirty="0" smtClean="0"/>
          </a:p>
          <a:p>
            <a:pPr eaLnBrk="1" hangingPunct="1">
              <a:buFont typeface="Wingdings" panose="05000000000000000000" pitchFamily="2" charset="2"/>
              <a:buNone/>
            </a:pPr>
            <a:endParaRPr lang="en-GB" altLang="en-US" sz="2800" dirty="0" smtClean="0"/>
          </a:p>
          <a:p>
            <a:pPr lvl="1" eaLnBrk="1" hangingPunct="1">
              <a:buFont typeface="Wingdings" panose="05000000000000000000" pitchFamily="2" charset="2"/>
              <a:buNone/>
            </a:pPr>
            <a:endParaRPr lang="en-GB" altLang="en-US" sz="2800" dirty="0" smtClean="0"/>
          </a:p>
          <a:p>
            <a:pPr lvl="1" eaLnBrk="1" hangingPunct="1"/>
            <a:endParaRPr lang="en-GB"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pPr eaLnBrk="1" hangingPunct="1"/>
            <a:r>
              <a:rPr lang="en-GB" altLang="en-US" smtClean="0"/>
              <a:t>Handling Nerves</a:t>
            </a:r>
          </a:p>
        </p:txBody>
      </p:sp>
      <p:sp>
        <p:nvSpPr>
          <p:cNvPr id="50179" name="Rectangle 3"/>
          <p:cNvSpPr>
            <a:spLocks noGrp="1"/>
          </p:cNvSpPr>
          <p:nvPr>
            <p:ph idx="1"/>
          </p:nvPr>
        </p:nvSpPr>
        <p:spPr/>
        <p:txBody>
          <a:bodyPr>
            <a:normAutofit/>
          </a:bodyPr>
          <a:lstStyle/>
          <a:p>
            <a:pPr eaLnBrk="1" hangingPunct="1">
              <a:lnSpc>
                <a:spcPct val="90000"/>
              </a:lnSpc>
            </a:pPr>
            <a:r>
              <a:rPr lang="en-GB" altLang="en-US" sz="2800" dirty="0" smtClean="0"/>
              <a:t>Feelings of nervousness:</a:t>
            </a:r>
          </a:p>
          <a:p>
            <a:pPr lvl="1" eaLnBrk="1" hangingPunct="1">
              <a:lnSpc>
                <a:spcPct val="90000"/>
              </a:lnSpc>
            </a:pPr>
            <a:r>
              <a:rPr lang="en-GB" altLang="en-US" sz="2800" dirty="0" smtClean="0"/>
              <a:t>heart races – mouth goes dry – armpits sweat – hands and knees shake – voice squeaks – feel panicky – mind goes blank</a:t>
            </a:r>
          </a:p>
          <a:p>
            <a:pPr eaLnBrk="1" hangingPunct="1">
              <a:lnSpc>
                <a:spcPct val="90000"/>
              </a:lnSpc>
            </a:pPr>
            <a:r>
              <a:rPr lang="en-GB" altLang="en-US" sz="2800" dirty="0" smtClean="0"/>
              <a:t>Adrenalin:</a:t>
            </a:r>
          </a:p>
          <a:p>
            <a:pPr lvl="1" eaLnBrk="1" hangingPunct="1">
              <a:lnSpc>
                <a:spcPct val="90000"/>
              </a:lnSpc>
            </a:pPr>
            <a:r>
              <a:rPr lang="en-GB" altLang="en-US" sz="2800" b="1" dirty="0" smtClean="0"/>
              <a:t>F</a:t>
            </a:r>
            <a:r>
              <a:rPr lang="en-GB" altLang="en-US" sz="2800" dirty="0" smtClean="0"/>
              <a:t>ocused</a:t>
            </a:r>
          </a:p>
          <a:p>
            <a:pPr lvl="1" eaLnBrk="1" hangingPunct="1">
              <a:lnSpc>
                <a:spcPct val="90000"/>
              </a:lnSpc>
            </a:pPr>
            <a:r>
              <a:rPr lang="en-GB" altLang="en-US" sz="2800" b="1" dirty="0" smtClean="0"/>
              <a:t>E</a:t>
            </a:r>
            <a:r>
              <a:rPr lang="en-GB" altLang="en-US" sz="2800" dirty="0" smtClean="0"/>
              <a:t>nergised</a:t>
            </a:r>
          </a:p>
          <a:p>
            <a:pPr lvl="1" eaLnBrk="1" hangingPunct="1">
              <a:lnSpc>
                <a:spcPct val="90000"/>
              </a:lnSpc>
            </a:pPr>
            <a:r>
              <a:rPr lang="en-GB" altLang="en-US" sz="2800" b="1" dirty="0" smtClean="0"/>
              <a:t>A</a:t>
            </a:r>
            <a:r>
              <a:rPr lang="en-GB" altLang="en-US" sz="2800" dirty="0" smtClean="0"/>
              <a:t>lert</a:t>
            </a:r>
          </a:p>
          <a:p>
            <a:pPr lvl="1" eaLnBrk="1" hangingPunct="1">
              <a:lnSpc>
                <a:spcPct val="90000"/>
              </a:lnSpc>
            </a:pPr>
            <a:r>
              <a:rPr lang="en-GB" altLang="en-US" sz="2800" b="1" dirty="0" smtClean="0"/>
              <a:t>R</a:t>
            </a:r>
            <a:r>
              <a:rPr lang="en-GB" altLang="en-US" sz="2800" dirty="0" smtClean="0"/>
              <a:t>eady</a:t>
            </a:r>
          </a:p>
        </p:txBody>
      </p:sp>
      <p:pic>
        <p:nvPicPr>
          <p:cNvPr id="50180" name="Picture 4" descr="http://cte.uwaterloo.ca/media/images/generic/Controlling%20Nervousn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0955" y="3793786"/>
            <a:ext cx="2017046" cy="3078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pPr eaLnBrk="1" hangingPunct="1"/>
            <a:r>
              <a:rPr lang="en-GB" altLang="en-US" smtClean="0"/>
              <a:t>Handling Nerves</a:t>
            </a:r>
          </a:p>
        </p:txBody>
      </p:sp>
      <p:sp>
        <p:nvSpPr>
          <p:cNvPr id="51203" name="Rectangle 3"/>
          <p:cNvSpPr>
            <a:spLocks noGrp="1"/>
          </p:cNvSpPr>
          <p:nvPr>
            <p:ph idx="1"/>
          </p:nvPr>
        </p:nvSpPr>
        <p:spPr/>
        <p:txBody>
          <a:bodyPr>
            <a:normAutofit lnSpcReduction="10000"/>
          </a:bodyPr>
          <a:lstStyle/>
          <a:p>
            <a:pPr eaLnBrk="1" hangingPunct="1">
              <a:lnSpc>
                <a:spcPct val="90000"/>
              </a:lnSpc>
              <a:defRPr/>
            </a:pPr>
            <a:r>
              <a:rPr lang="en-GB" altLang="en-US" sz="2800" dirty="0"/>
              <a:t>Prepare your presentation thoroughly</a:t>
            </a:r>
          </a:p>
          <a:p>
            <a:pPr eaLnBrk="1" hangingPunct="1">
              <a:lnSpc>
                <a:spcPct val="90000"/>
              </a:lnSpc>
              <a:defRPr/>
            </a:pPr>
            <a:r>
              <a:rPr lang="en-GB" altLang="en-US" sz="2800" dirty="0"/>
              <a:t>Warm up beforehand – voice and body</a:t>
            </a:r>
          </a:p>
          <a:p>
            <a:pPr eaLnBrk="1" hangingPunct="1">
              <a:lnSpc>
                <a:spcPct val="90000"/>
              </a:lnSpc>
              <a:defRPr/>
            </a:pPr>
            <a:r>
              <a:rPr lang="en-GB" altLang="en-US" sz="2800" dirty="0"/>
              <a:t>Stand confidently and breathe deeply – pause before starting to speak</a:t>
            </a:r>
          </a:p>
          <a:p>
            <a:pPr eaLnBrk="1" hangingPunct="1">
              <a:lnSpc>
                <a:spcPct val="90000"/>
              </a:lnSpc>
              <a:defRPr/>
            </a:pPr>
            <a:r>
              <a:rPr lang="en-GB" altLang="en-US" sz="2800" dirty="0"/>
              <a:t>Sip water whenever you need it</a:t>
            </a:r>
          </a:p>
          <a:p>
            <a:pPr eaLnBrk="1" hangingPunct="1">
              <a:lnSpc>
                <a:spcPct val="90000"/>
              </a:lnSpc>
              <a:defRPr/>
            </a:pPr>
            <a:r>
              <a:rPr lang="en-GB" altLang="en-US" sz="2800" dirty="0"/>
              <a:t>Find friendly faces in the audience</a:t>
            </a:r>
          </a:p>
          <a:p>
            <a:pPr marL="0" indent="0">
              <a:buNone/>
              <a:defRPr/>
            </a:pPr>
            <a:endParaRPr lang="en-GB" altLang="en-US" sz="2800" dirty="0"/>
          </a:p>
          <a:p>
            <a:pPr eaLnBrk="1" hangingPunct="1">
              <a:lnSpc>
                <a:spcPct val="90000"/>
              </a:lnSpc>
              <a:defRPr/>
            </a:pPr>
            <a:r>
              <a:rPr lang="en-GB" altLang="en-US" sz="2800" dirty="0"/>
              <a:t>Pretend you’re good at it!</a:t>
            </a:r>
          </a:p>
          <a:p>
            <a:pPr eaLnBrk="1" hangingPunct="1">
              <a:lnSpc>
                <a:spcPct val="90000"/>
              </a:lnSpc>
              <a:defRPr/>
            </a:pPr>
            <a:endParaRPr lang="en-GB" altLang="en-US" sz="2800" b="1" dirty="0"/>
          </a:p>
          <a:p>
            <a:pPr eaLnBrk="1" hangingPunct="1">
              <a:lnSpc>
                <a:spcPct val="90000"/>
              </a:lnSpc>
              <a:defRPr/>
            </a:pPr>
            <a:endParaRPr lang="en-GB"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IMPORTANT QUESTION……</a:t>
            </a:r>
            <a:endParaRPr lang="en-GB" dirty="0"/>
          </a:p>
        </p:txBody>
      </p:sp>
      <p:sp>
        <p:nvSpPr>
          <p:cNvPr id="5" name="Content Placeholder 4"/>
          <p:cNvSpPr>
            <a:spLocks noGrp="1"/>
          </p:cNvSpPr>
          <p:nvPr>
            <p:ph idx="1"/>
          </p:nvPr>
        </p:nvSpPr>
        <p:spPr/>
        <p:txBody>
          <a:bodyPr>
            <a:normAutofit/>
          </a:bodyPr>
          <a:lstStyle/>
          <a:p>
            <a:pPr algn="ctr"/>
            <a:r>
              <a:rPr lang="en-GB" sz="3600" dirty="0" smtClean="0"/>
              <a:t>Who are you talking to??</a:t>
            </a:r>
            <a:endParaRPr lang="en-GB" sz="3600" dirty="0"/>
          </a:p>
        </p:txBody>
      </p:sp>
      <p:sp>
        <p:nvSpPr>
          <p:cNvPr id="6" name="Rounded Rectangle 5"/>
          <p:cNvSpPr/>
          <p:nvPr/>
        </p:nvSpPr>
        <p:spPr>
          <a:xfrm>
            <a:off x="4479613" y="3929449"/>
            <a:ext cx="2809102" cy="922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“SPECIALISTS”</a:t>
            </a:r>
            <a:endParaRPr lang="en-GB" sz="2800" dirty="0"/>
          </a:p>
        </p:txBody>
      </p:sp>
      <p:sp>
        <p:nvSpPr>
          <p:cNvPr id="7" name="TextBox 6"/>
          <p:cNvSpPr txBox="1"/>
          <p:nvPr/>
        </p:nvSpPr>
        <p:spPr>
          <a:xfrm>
            <a:off x="7661279" y="3836014"/>
            <a:ext cx="3760325" cy="461665"/>
          </a:xfrm>
          <a:prstGeom prst="rect">
            <a:avLst/>
          </a:prstGeom>
          <a:noFill/>
          <a:ln>
            <a:solidFill>
              <a:schemeClr val="tx1"/>
            </a:solidFill>
          </a:ln>
        </p:spPr>
        <p:txBody>
          <a:bodyPr wrap="none" rtlCol="0">
            <a:spAutoFit/>
          </a:bodyPr>
          <a:lstStyle/>
          <a:p>
            <a:r>
              <a:rPr lang="en-GB" sz="2400" dirty="0" smtClean="0"/>
              <a:t>What do they actually know?</a:t>
            </a:r>
            <a:endParaRPr lang="en-GB" sz="2400" dirty="0"/>
          </a:p>
        </p:txBody>
      </p:sp>
      <p:sp>
        <p:nvSpPr>
          <p:cNvPr id="8" name="TextBox 7"/>
          <p:cNvSpPr txBox="1"/>
          <p:nvPr/>
        </p:nvSpPr>
        <p:spPr>
          <a:xfrm>
            <a:off x="6334897" y="5266728"/>
            <a:ext cx="3447290" cy="461665"/>
          </a:xfrm>
          <a:prstGeom prst="rect">
            <a:avLst/>
          </a:prstGeom>
          <a:noFill/>
          <a:ln>
            <a:solidFill>
              <a:schemeClr val="tx1"/>
            </a:solidFill>
          </a:ln>
        </p:spPr>
        <p:txBody>
          <a:bodyPr wrap="none" rtlCol="0">
            <a:spAutoFit/>
          </a:bodyPr>
          <a:lstStyle/>
          <a:p>
            <a:r>
              <a:rPr lang="en-GB" sz="2400" dirty="0" smtClean="0"/>
              <a:t>What do they understand?</a:t>
            </a:r>
            <a:endParaRPr lang="en-GB" sz="2400" dirty="0"/>
          </a:p>
        </p:txBody>
      </p:sp>
      <p:sp>
        <p:nvSpPr>
          <p:cNvPr id="9" name="TextBox 8"/>
          <p:cNvSpPr txBox="1"/>
          <p:nvPr/>
        </p:nvSpPr>
        <p:spPr>
          <a:xfrm>
            <a:off x="749643" y="3836015"/>
            <a:ext cx="2435539" cy="461665"/>
          </a:xfrm>
          <a:prstGeom prst="rect">
            <a:avLst/>
          </a:prstGeom>
          <a:noFill/>
          <a:ln>
            <a:solidFill>
              <a:schemeClr val="tx1"/>
            </a:solidFill>
          </a:ln>
        </p:spPr>
        <p:txBody>
          <a:bodyPr wrap="none" rtlCol="0">
            <a:spAutoFit/>
          </a:bodyPr>
          <a:lstStyle/>
          <a:p>
            <a:r>
              <a:rPr lang="en-GB" sz="2400" dirty="0" smtClean="0"/>
              <a:t>What’s their field?</a:t>
            </a:r>
            <a:endParaRPr lang="en-GB" sz="2400" dirty="0"/>
          </a:p>
        </p:txBody>
      </p:sp>
      <p:sp>
        <p:nvSpPr>
          <p:cNvPr id="10" name="TextBox 9"/>
          <p:cNvSpPr txBox="1"/>
          <p:nvPr/>
        </p:nvSpPr>
        <p:spPr>
          <a:xfrm>
            <a:off x="1161535" y="5263979"/>
            <a:ext cx="2879571" cy="461665"/>
          </a:xfrm>
          <a:prstGeom prst="rect">
            <a:avLst/>
          </a:prstGeom>
          <a:noFill/>
          <a:ln>
            <a:solidFill>
              <a:schemeClr val="tx1"/>
            </a:solidFill>
          </a:ln>
        </p:spPr>
        <p:txBody>
          <a:bodyPr wrap="none" rtlCol="0">
            <a:spAutoFit/>
          </a:bodyPr>
          <a:lstStyle/>
          <a:p>
            <a:r>
              <a:rPr lang="en-GB" sz="2400" dirty="0" smtClean="0"/>
              <a:t>What are their views?</a:t>
            </a:r>
            <a:endParaRPr lang="en-GB" sz="2400" dirty="0"/>
          </a:p>
        </p:txBody>
      </p:sp>
    </p:spTree>
    <p:extLst>
      <p:ext uri="{BB962C8B-B14F-4D97-AF65-F5344CB8AC3E}">
        <p14:creationId xmlns:p14="http://schemas.microsoft.com/office/powerpoint/2010/main" val="2271994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MOST IMPORTANT QUESTION……</a:t>
            </a:r>
            <a:endParaRPr lang="en-GB" dirty="0"/>
          </a:p>
        </p:txBody>
      </p:sp>
      <p:sp>
        <p:nvSpPr>
          <p:cNvPr id="5" name="Content Placeholder 4"/>
          <p:cNvSpPr>
            <a:spLocks noGrp="1"/>
          </p:cNvSpPr>
          <p:nvPr>
            <p:ph idx="1"/>
          </p:nvPr>
        </p:nvSpPr>
        <p:spPr/>
        <p:txBody>
          <a:bodyPr>
            <a:normAutofit/>
          </a:bodyPr>
          <a:lstStyle/>
          <a:p>
            <a:pPr algn="ctr"/>
            <a:r>
              <a:rPr lang="en-GB" sz="3600" dirty="0" smtClean="0"/>
              <a:t>Who are you talking to??</a:t>
            </a:r>
            <a:endParaRPr lang="en-GB" sz="3600" dirty="0"/>
          </a:p>
        </p:txBody>
      </p:sp>
      <p:sp>
        <p:nvSpPr>
          <p:cNvPr id="6" name="Rounded Rectangle 5"/>
          <p:cNvSpPr/>
          <p:nvPr/>
        </p:nvSpPr>
        <p:spPr>
          <a:xfrm>
            <a:off x="4479613" y="3929449"/>
            <a:ext cx="2809102" cy="9226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NON-SPECIALISTS</a:t>
            </a:r>
            <a:endParaRPr lang="en-GB" sz="2800" dirty="0"/>
          </a:p>
        </p:txBody>
      </p:sp>
      <p:sp>
        <p:nvSpPr>
          <p:cNvPr id="7" name="TextBox 6"/>
          <p:cNvSpPr txBox="1"/>
          <p:nvPr/>
        </p:nvSpPr>
        <p:spPr>
          <a:xfrm>
            <a:off x="7661279" y="3836014"/>
            <a:ext cx="2710357" cy="461665"/>
          </a:xfrm>
          <a:prstGeom prst="rect">
            <a:avLst/>
          </a:prstGeom>
          <a:noFill/>
          <a:ln>
            <a:solidFill>
              <a:schemeClr val="tx1"/>
            </a:solidFill>
          </a:ln>
        </p:spPr>
        <p:txBody>
          <a:bodyPr wrap="none" rtlCol="0">
            <a:spAutoFit/>
          </a:bodyPr>
          <a:lstStyle/>
          <a:p>
            <a:r>
              <a:rPr lang="en-GB" sz="2400" dirty="0" smtClean="0"/>
              <a:t>What do they know?</a:t>
            </a:r>
            <a:endParaRPr lang="en-GB" sz="2400" dirty="0"/>
          </a:p>
        </p:txBody>
      </p:sp>
      <p:sp>
        <p:nvSpPr>
          <p:cNvPr id="8" name="TextBox 7"/>
          <p:cNvSpPr txBox="1"/>
          <p:nvPr/>
        </p:nvSpPr>
        <p:spPr>
          <a:xfrm>
            <a:off x="6334897" y="5266728"/>
            <a:ext cx="3447290" cy="461665"/>
          </a:xfrm>
          <a:prstGeom prst="rect">
            <a:avLst/>
          </a:prstGeom>
          <a:noFill/>
          <a:ln>
            <a:solidFill>
              <a:schemeClr val="tx1"/>
            </a:solidFill>
          </a:ln>
        </p:spPr>
        <p:txBody>
          <a:bodyPr wrap="none" rtlCol="0">
            <a:spAutoFit/>
          </a:bodyPr>
          <a:lstStyle/>
          <a:p>
            <a:r>
              <a:rPr lang="en-GB" sz="2400" dirty="0" smtClean="0"/>
              <a:t>What do they understand?</a:t>
            </a:r>
            <a:endParaRPr lang="en-GB" sz="2400" dirty="0"/>
          </a:p>
        </p:txBody>
      </p:sp>
      <p:sp>
        <p:nvSpPr>
          <p:cNvPr id="9" name="TextBox 8"/>
          <p:cNvSpPr txBox="1"/>
          <p:nvPr/>
        </p:nvSpPr>
        <p:spPr>
          <a:xfrm>
            <a:off x="749643" y="3836015"/>
            <a:ext cx="3432863" cy="461665"/>
          </a:xfrm>
          <a:prstGeom prst="rect">
            <a:avLst/>
          </a:prstGeom>
          <a:noFill/>
          <a:ln>
            <a:solidFill>
              <a:schemeClr val="tx1"/>
            </a:solidFill>
          </a:ln>
        </p:spPr>
        <p:txBody>
          <a:bodyPr wrap="none" rtlCol="0">
            <a:spAutoFit/>
          </a:bodyPr>
          <a:lstStyle/>
          <a:p>
            <a:r>
              <a:rPr lang="en-GB" sz="2400" dirty="0" smtClean="0"/>
              <a:t>What do they care about?</a:t>
            </a:r>
            <a:endParaRPr lang="en-GB" sz="2400" dirty="0"/>
          </a:p>
        </p:txBody>
      </p:sp>
      <p:sp>
        <p:nvSpPr>
          <p:cNvPr id="10" name="TextBox 9"/>
          <p:cNvSpPr txBox="1"/>
          <p:nvPr/>
        </p:nvSpPr>
        <p:spPr>
          <a:xfrm>
            <a:off x="1161535" y="5263979"/>
            <a:ext cx="3939668" cy="461665"/>
          </a:xfrm>
          <a:prstGeom prst="rect">
            <a:avLst/>
          </a:prstGeom>
          <a:noFill/>
          <a:ln>
            <a:solidFill>
              <a:schemeClr val="tx1"/>
            </a:solidFill>
          </a:ln>
        </p:spPr>
        <p:txBody>
          <a:bodyPr wrap="none" rtlCol="0">
            <a:spAutoFit/>
          </a:bodyPr>
          <a:lstStyle/>
          <a:p>
            <a:r>
              <a:rPr lang="en-GB" sz="2400" dirty="0" smtClean="0"/>
              <a:t>What are they worried about?</a:t>
            </a:r>
            <a:endParaRPr lang="en-GB" sz="2400" dirty="0"/>
          </a:p>
        </p:txBody>
      </p:sp>
    </p:spTree>
    <p:extLst>
      <p:ext uri="{BB962C8B-B14F-4D97-AF65-F5344CB8AC3E}">
        <p14:creationId xmlns:p14="http://schemas.microsoft.com/office/powerpoint/2010/main" val="54679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dirty="0" smtClean="0"/>
              <a:t>What is your message?</a:t>
            </a:r>
          </a:p>
        </p:txBody>
      </p:sp>
      <p:sp>
        <p:nvSpPr>
          <p:cNvPr id="117763" name="Rectangle 3"/>
          <p:cNvSpPr>
            <a:spLocks noGrp="1" noChangeArrowheads="1"/>
          </p:cNvSpPr>
          <p:nvPr>
            <p:ph type="body" idx="1"/>
          </p:nvPr>
        </p:nvSpPr>
        <p:spPr/>
        <p:txBody>
          <a:bodyPr>
            <a:normAutofit fontScale="92500" lnSpcReduction="20000"/>
          </a:bodyPr>
          <a:lstStyle/>
          <a:p>
            <a:pPr eaLnBrk="1" hangingPunct="1">
              <a:defRPr/>
            </a:pPr>
            <a:r>
              <a:rPr lang="en-GB" sz="2800" dirty="0"/>
              <a:t>Who is your </a:t>
            </a:r>
            <a:r>
              <a:rPr lang="en-GB" sz="2800" dirty="0" smtClean="0"/>
              <a:t>audience?</a:t>
            </a:r>
          </a:p>
          <a:p>
            <a:pPr eaLnBrk="1" hangingPunct="1">
              <a:defRPr/>
            </a:pPr>
            <a:r>
              <a:rPr lang="en-GB" sz="2800" dirty="0" smtClean="0"/>
              <a:t>What </a:t>
            </a:r>
            <a:r>
              <a:rPr lang="en-GB" sz="2800" dirty="0"/>
              <a:t>is your purpose in speaking to them</a:t>
            </a:r>
            <a:r>
              <a:rPr lang="en-GB" sz="2800" dirty="0" smtClean="0"/>
              <a:t>?</a:t>
            </a:r>
          </a:p>
          <a:p>
            <a:pPr eaLnBrk="1" hangingPunct="1">
              <a:defRPr/>
            </a:pPr>
            <a:r>
              <a:rPr lang="en-GB" sz="2800" dirty="0" smtClean="0"/>
              <a:t>What is their purpose?</a:t>
            </a:r>
          </a:p>
          <a:p>
            <a:pPr eaLnBrk="1" hangingPunct="1">
              <a:defRPr/>
            </a:pPr>
            <a:endParaRPr lang="en-GB" sz="2800" dirty="0"/>
          </a:p>
          <a:p>
            <a:pPr lvl="1" algn="ctr" eaLnBrk="1" hangingPunct="1">
              <a:defRPr/>
            </a:pPr>
            <a:r>
              <a:rPr lang="en-GB" sz="3000" dirty="0" smtClean="0"/>
              <a:t>What is your </a:t>
            </a:r>
            <a:r>
              <a:rPr lang="en-GB" sz="3000" b="1" dirty="0" smtClean="0"/>
              <a:t>message</a:t>
            </a:r>
            <a:r>
              <a:rPr lang="en-GB" sz="3000" dirty="0" smtClean="0"/>
              <a:t>?</a:t>
            </a:r>
          </a:p>
          <a:p>
            <a:pPr marL="0" indent="0">
              <a:buNone/>
              <a:defRPr/>
            </a:pPr>
            <a:endParaRPr lang="en-GB" sz="2800" dirty="0"/>
          </a:p>
          <a:p>
            <a:pPr eaLnBrk="1" hangingPunct="1">
              <a:defRPr/>
            </a:pPr>
            <a:r>
              <a:rPr lang="en-GB" sz="2800" dirty="0"/>
              <a:t>To get this message across, what information:</a:t>
            </a:r>
          </a:p>
          <a:p>
            <a:pPr lvl="1" eaLnBrk="1" hangingPunct="1">
              <a:defRPr/>
            </a:pPr>
            <a:r>
              <a:rPr lang="en-GB" sz="2600" dirty="0" smtClean="0"/>
              <a:t>Must you have?</a:t>
            </a:r>
          </a:p>
          <a:p>
            <a:pPr lvl="1" eaLnBrk="1" hangingPunct="1">
              <a:defRPr/>
            </a:pPr>
            <a:r>
              <a:rPr lang="en-GB" sz="2600" dirty="0" smtClean="0"/>
              <a:t>Should you have?</a:t>
            </a:r>
          </a:p>
          <a:p>
            <a:pPr lvl="1" eaLnBrk="1" hangingPunct="1">
              <a:defRPr/>
            </a:pPr>
            <a:r>
              <a:rPr lang="en-GB" sz="2600" dirty="0" smtClean="0"/>
              <a:t>Could you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76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77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776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76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776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776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Why present your research?</a:t>
            </a:r>
          </a:p>
        </p:txBody>
      </p:sp>
      <p:sp>
        <p:nvSpPr>
          <p:cNvPr id="92163" name="Rectangle 3"/>
          <p:cNvSpPr>
            <a:spLocks noGrp="1" noChangeArrowheads="1"/>
          </p:cNvSpPr>
          <p:nvPr>
            <p:ph type="body" idx="1"/>
          </p:nvPr>
        </p:nvSpPr>
        <p:spPr/>
        <p:txBody>
          <a:bodyPr/>
          <a:lstStyle/>
          <a:p>
            <a:pPr eaLnBrk="1" hangingPunct="1">
              <a:lnSpc>
                <a:spcPct val="90000"/>
              </a:lnSpc>
            </a:pPr>
            <a:r>
              <a:rPr lang="en-GB" altLang="en-US" sz="2800"/>
              <a:t>Share ideas and progress with others</a:t>
            </a:r>
          </a:p>
          <a:p>
            <a:pPr eaLnBrk="1" hangingPunct="1">
              <a:lnSpc>
                <a:spcPct val="90000"/>
              </a:lnSpc>
            </a:pPr>
            <a:r>
              <a:rPr lang="en-GB" altLang="en-US" sz="2800"/>
              <a:t>Receive criticism and input from peers</a:t>
            </a:r>
          </a:p>
          <a:p>
            <a:pPr eaLnBrk="1" hangingPunct="1">
              <a:lnSpc>
                <a:spcPct val="90000"/>
              </a:lnSpc>
            </a:pPr>
            <a:r>
              <a:rPr lang="en-GB" altLang="en-US" sz="2800"/>
              <a:t>Help to develop projects further</a:t>
            </a:r>
          </a:p>
          <a:p>
            <a:pPr eaLnBrk="1" hangingPunct="1">
              <a:lnSpc>
                <a:spcPct val="90000"/>
              </a:lnSpc>
            </a:pPr>
            <a:r>
              <a:rPr lang="en-GB" altLang="en-US" sz="2800"/>
              <a:t>Practise defending hypotheses, methods, results and interpretations</a:t>
            </a:r>
          </a:p>
          <a:p>
            <a:pPr eaLnBrk="1" hangingPunct="1">
              <a:lnSpc>
                <a:spcPct val="90000"/>
              </a:lnSpc>
            </a:pPr>
            <a:r>
              <a:rPr lang="en-GB" altLang="en-US" sz="2800"/>
              <a:t>Get funding</a:t>
            </a:r>
          </a:p>
          <a:p>
            <a:pPr eaLnBrk="1" hangingPunct="1">
              <a:lnSpc>
                <a:spcPct val="90000"/>
              </a:lnSpc>
            </a:pPr>
            <a:r>
              <a:rPr lang="en-GB" altLang="en-US" sz="2800"/>
              <a:t>Preparation for </a:t>
            </a:r>
            <a:r>
              <a:rPr lang="en-GB" altLang="en-US" sz="2800" i="1"/>
              <a:t>Viva</a:t>
            </a:r>
          </a:p>
          <a:p>
            <a:pPr eaLnBrk="1" hangingPunct="1">
              <a:lnSpc>
                <a:spcPct val="90000"/>
              </a:lnSpc>
            </a:pPr>
            <a:r>
              <a:rPr lang="en-GB" altLang="en-US" sz="2800"/>
              <a:t>Practise public speaking for future careers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6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412</TotalTime>
  <Words>2446</Words>
  <Application>Microsoft Office PowerPoint</Application>
  <PresentationFormat>Widescreen</PresentationFormat>
  <Paragraphs>402</Paragraphs>
  <Slides>51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1" baseType="lpstr">
      <vt:lpstr>Arial</vt:lpstr>
      <vt:lpstr>Calibri</vt:lpstr>
      <vt:lpstr>Garamond</vt:lpstr>
      <vt:lpstr>Times New Roman</vt:lpstr>
      <vt:lpstr>Tw Cen MT</vt:lpstr>
      <vt:lpstr>Tw Cen MT Condensed</vt:lpstr>
      <vt:lpstr>Wingdings</vt:lpstr>
      <vt:lpstr>Wingdings 3</vt:lpstr>
      <vt:lpstr>Integral</vt:lpstr>
      <vt:lpstr>Chart</vt:lpstr>
      <vt:lpstr>PRESENTING YOUR WORK</vt:lpstr>
      <vt:lpstr>Public Speaking</vt:lpstr>
      <vt:lpstr>What makes a bad presentation? </vt:lpstr>
      <vt:lpstr>Preparation</vt:lpstr>
      <vt:lpstr>Preparation</vt:lpstr>
      <vt:lpstr>MOST IMPORTANT QUESTION……</vt:lpstr>
      <vt:lpstr>MOST IMPORTANT QUESTION……</vt:lpstr>
      <vt:lpstr>What is your message?</vt:lpstr>
      <vt:lpstr>Why present your research?</vt:lpstr>
      <vt:lpstr>Next question….</vt:lpstr>
      <vt:lpstr>Research presentations</vt:lpstr>
      <vt:lpstr>Structure</vt:lpstr>
      <vt:lpstr>Beginning</vt:lpstr>
      <vt:lpstr>Middle</vt:lpstr>
      <vt:lpstr>End</vt:lpstr>
      <vt:lpstr>Structure</vt:lpstr>
      <vt:lpstr>PowerPoint Presentation</vt:lpstr>
      <vt:lpstr>Preparation</vt:lpstr>
      <vt:lpstr>Powerpoint slides</vt:lpstr>
      <vt:lpstr>Not always good…..!</vt:lpstr>
      <vt:lpstr>PowerPoint Presentation</vt:lpstr>
      <vt:lpstr>PowerPoint Presentation</vt:lpstr>
      <vt:lpstr>PowerPoint Presentation</vt:lpstr>
      <vt:lpstr>PowerPoint Presentation</vt:lpstr>
      <vt:lpstr>Use of animation</vt:lpstr>
      <vt:lpstr>PowerPoint Presentation</vt:lpstr>
      <vt:lpstr>PowerPoint Presentation</vt:lpstr>
      <vt:lpstr>Know what Powerpoint can do</vt:lpstr>
      <vt:lpstr>Practice</vt:lpstr>
      <vt:lpstr>Signposting</vt:lpstr>
      <vt:lpstr>Using Notes</vt:lpstr>
      <vt:lpstr>Other things to think about</vt:lpstr>
      <vt:lpstr>Short talks</vt:lpstr>
      <vt:lpstr>Beginning, Middle, end</vt:lpstr>
      <vt:lpstr>Bring it to life</vt:lpstr>
      <vt:lpstr>Bring it to life</vt:lpstr>
      <vt:lpstr>Do use…</vt:lpstr>
      <vt:lpstr>Don’t USE….</vt:lpstr>
      <vt:lpstr>YOUR TURN</vt:lpstr>
      <vt:lpstr>Delivery</vt:lpstr>
      <vt:lpstr>Communication</vt:lpstr>
      <vt:lpstr>Verbal Communication</vt:lpstr>
      <vt:lpstr>Vocal Communication - How you sound</vt:lpstr>
      <vt:lpstr>Vocal Communication - How you sound</vt:lpstr>
      <vt:lpstr>Visual Communication - HOW you look</vt:lpstr>
      <vt:lpstr>Most important…..</vt:lpstr>
      <vt:lpstr>Have a go</vt:lpstr>
      <vt:lpstr>Handling Questions</vt:lpstr>
      <vt:lpstr>Handling Nerves</vt:lpstr>
      <vt:lpstr>Handling Nerves</vt:lpstr>
      <vt:lpstr>Handling Nerves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PRESENTING YOUR WORK</dc:title>
  <dc:creator>Joanna Cordy</dc:creator>
  <cp:lastModifiedBy>Susan Barker</cp:lastModifiedBy>
  <cp:revision>27</cp:revision>
  <dcterms:created xsi:type="dcterms:W3CDTF">2016-02-22T14:43:52Z</dcterms:created>
  <dcterms:modified xsi:type="dcterms:W3CDTF">2017-04-11T11:23:39Z</dcterms:modified>
</cp:coreProperties>
</file>